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45"/>
  </p:notesMasterIdLst>
  <p:handoutMasterIdLst>
    <p:handoutMasterId r:id="rId46"/>
  </p:handoutMasterIdLst>
  <p:sldIdLst>
    <p:sldId id="374" r:id="rId2"/>
    <p:sldId id="1101" r:id="rId3"/>
    <p:sldId id="1030" r:id="rId4"/>
    <p:sldId id="1100" r:id="rId5"/>
    <p:sldId id="995" r:id="rId6"/>
    <p:sldId id="407" r:id="rId7"/>
    <p:sldId id="1103" r:id="rId8"/>
    <p:sldId id="1016" r:id="rId9"/>
    <p:sldId id="1017" r:id="rId10"/>
    <p:sldId id="408" r:id="rId11"/>
    <p:sldId id="1109" r:id="rId12"/>
    <p:sldId id="1110" r:id="rId13"/>
    <p:sldId id="386" r:id="rId14"/>
    <p:sldId id="1104" r:id="rId15"/>
    <p:sldId id="1119" r:id="rId16"/>
    <p:sldId id="1107" r:id="rId17"/>
    <p:sldId id="1028" r:id="rId18"/>
    <p:sldId id="1031" r:id="rId19"/>
    <p:sldId id="1106" r:id="rId20"/>
    <p:sldId id="1039" r:id="rId21"/>
    <p:sldId id="1063" r:id="rId22"/>
    <p:sldId id="1068" r:id="rId23"/>
    <p:sldId id="393" r:id="rId24"/>
    <p:sldId id="1044" r:id="rId25"/>
    <p:sldId id="1052" r:id="rId26"/>
    <p:sldId id="1121" r:id="rId27"/>
    <p:sldId id="1122" r:id="rId28"/>
    <p:sldId id="1053" r:id="rId29"/>
    <p:sldId id="1069" r:id="rId30"/>
    <p:sldId id="396" r:id="rId31"/>
    <p:sldId id="410" r:id="rId32"/>
    <p:sldId id="412" r:id="rId33"/>
    <p:sldId id="397" r:id="rId34"/>
    <p:sldId id="421" r:id="rId35"/>
    <p:sldId id="418" r:id="rId36"/>
    <p:sldId id="420" r:id="rId37"/>
    <p:sldId id="403" r:id="rId38"/>
    <p:sldId id="1057" r:id="rId39"/>
    <p:sldId id="1015" r:id="rId40"/>
    <p:sldId id="1079" r:id="rId41"/>
    <p:sldId id="1120" r:id="rId42"/>
    <p:sldId id="265" r:id="rId43"/>
    <p:sldId id="1118" r:id="rId44"/>
  </p:sldIdLst>
  <p:sldSz cx="12192000" cy="6858000"/>
  <p:notesSz cx="7053263" cy="93091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3399"/>
    <a:srgbClr val="0099CC"/>
    <a:srgbClr val="006600"/>
    <a:srgbClr val="FF9900"/>
    <a:srgbClr val="788109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42" autoAdjust="0"/>
    <p:restoredTop sz="84576" autoAdjust="0"/>
  </p:normalViewPr>
  <p:slideViewPr>
    <p:cSldViewPr snapToGrid="0">
      <p:cViewPr varScale="1">
        <p:scale>
          <a:sx n="74" d="100"/>
          <a:sy n="74" d="100"/>
        </p:scale>
        <p:origin x="-1171" y="-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53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738" y="0"/>
            <a:ext cx="3055937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C904E-C13E-4DEF-B616-1B0FADDCA26F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559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738" y="8842375"/>
            <a:ext cx="3055937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5DF711-4C42-446F-A945-72F5AF7B88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80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57131" cy="46671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4476" y="1"/>
            <a:ext cx="3057131" cy="46671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19A5D-5480-4441-B409-75BA8C75A214}" type="datetimeFigureOut">
              <a:rPr lang="en-IN" smtClean="0"/>
              <a:pPr/>
              <a:t>24-02-2024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493" y="4479903"/>
            <a:ext cx="5642279" cy="36653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382"/>
            <a:ext cx="3057131" cy="466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4476" y="8842382"/>
            <a:ext cx="3057131" cy="466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24BBF-C46F-4373-A4DA-C689539978A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36327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24BBF-C46F-4373-A4DA-C689539978A8}" type="slidenum">
              <a:rPr lang="en-IN" smtClean="0"/>
              <a:pPr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40888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24BBF-C46F-4373-A4DA-C689539978A8}" type="slidenum">
              <a:rPr lang="en-IN" smtClean="0"/>
              <a:pPr/>
              <a:t>42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61016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24BBF-C46F-4373-A4DA-C689539978A8}" type="slidenum">
              <a:rPr lang="en-IN" smtClean="0"/>
              <a:pPr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4700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24BBF-C46F-4373-A4DA-C689539978A8}" type="slidenum">
              <a:rPr lang="en-IN" smtClean="0"/>
              <a:pPr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8677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24BBF-C46F-4373-A4DA-C689539978A8}" type="slidenum">
              <a:rPr lang="en-IN" smtClean="0"/>
              <a:pPr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6907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24BBF-C46F-4373-A4DA-C689539978A8}" type="slidenum">
              <a:rPr lang="en-IN" smtClean="0"/>
              <a:pPr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0509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24BBF-C46F-4373-A4DA-C689539978A8}" type="slidenum">
              <a:rPr lang="en-IN" smtClean="0"/>
              <a:pPr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83041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24BBF-C46F-4373-A4DA-C689539978A8}" type="slidenum">
              <a:rPr lang="en-IN" smtClean="0"/>
              <a:pPr/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33077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24BBF-C46F-4373-A4DA-C689539978A8}" type="slidenum">
              <a:rPr lang="en-IN" smtClean="0"/>
              <a:pPr/>
              <a:t>32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43359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24BBF-C46F-4373-A4DA-C689539978A8}" type="slidenum">
              <a:rPr lang="en-IN" smtClean="0"/>
              <a:pPr/>
              <a:t>41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3435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76C6F9D6-B49D-4913-8C8E-CB01A43862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55B9170-F9A2-426E-A8FC-D0E1097490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CA238E0-DCD7-437D-B885-B62C1CDE24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5522EA-D7AF-4E18-AC7A-790A6B18F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7807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FD219101-BDD5-4E90-92CC-345F153A70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8BBD1B34-034F-4761-BC24-8435D6BD72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1C50C73-8C43-4E95-8195-B0ACAED4DA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C69036-82ED-4F92-9709-8F6286CAE6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587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7318CB3-3F99-4683-A86A-455A9B5AD1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DCB19D8C-1FF1-4CB9-BBC6-A14CB09971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9918B25E-7579-4D6E-BBF3-4A7BA7AD66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0C7D13-3F86-41BA-8C99-6C984BE58F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7797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630C1098-D703-4482-AF81-E414A485A4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04F1A52E-5917-4AC7-BD45-42277655E6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C6817337-1060-4574-9016-AED93EFA9F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6B0310-896E-4553-84F3-CC78E8DB91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8127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IN" noProof="0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74C25AE3-2994-41DC-8AAE-10530EE4AD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1DB40CD-D60B-4D44-B8A4-B7923C5BB2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6E87C8B-15D2-400D-885E-3DBF03F097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29C5A-DE09-4EBA-AC50-F8F689386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1319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923A6B8F-5F78-444A-B927-032071DDBD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45460950-9CE0-4C59-A91D-4EC2314CC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5A4B40B0-1BDA-420F-97F3-DFB8EE8CE0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119531-071A-429B-8DBF-9B9C0943D2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2138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IN" noProof="0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DC56E77B-B817-4CE6-B193-74315E7DED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581C9B2C-4E6D-4C4F-8188-D8934DAA77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59266A4-C9F1-4880-B11D-C5EF9CB64D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5ABFA7-4100-44A3-B9ED-C863F96781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7379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hi-I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hi-I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C0AAC0D-23DA-4F0F-AEB3-4ADA2766BAA7}" type="slidenum">
              <a:rPr lang="en-US"/>
              <a:pPr/>
              <a:t>‹#›</a:t>
            </a:fld>
            <a:endParaRPr lang="hi-IN"/>
          </a:p>
        </p:txBody>
      </p:sp>
    </p:spTree>
    <p:extLst>
      <p:ext uri="{BB962C8B-B14F-4D97-AF65-F5344CB8AC3E}">
        <p14:creationId xmlns:p14="http://schemas.microsoft.com/office/powerpoint/2010/main" val="127774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D3A95F36-6950-4EB9-8BEA-9D19F36A3B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EA300619-97E8-4BD3-9D09-0B26A8AB5C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89AC1134-CEBC-4D24-90C7-278D09C02C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4B7D2-5A61-44DA-96F6-166C5E9472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13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BF69C8CB-C169-43DB-A91C-7310D13722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71A81E7-E4A6-4FEA-8431-33F9A8B9EE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85744B0E-8334-442A-A4F4-F012DF3C89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55B5C3-6DAC-4252-8C0F-3480EFBEDC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1836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4FFF657-E0F8-4207-AFD1-91C4F6D7B9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59F4A04-7DC4-4B45-9B26-00029D4A26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EB1E162-47BD-434F-953F-052E1BF22B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92F8A-7A55-442E-91DA-7087413F01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5371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F41B5EC2-8870-4A93-957D-4EFA73DD57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92B6F87E-7A14-4177-8561-562BEA716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162C4001-1651-4684-B4EE-1522524E06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8C948-0898-4EFC-A0B2-DE84E02677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5102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858542FE-CD8D-40B0-A124-5F8B493DC3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810A0BA7-A027-40D9-ADCF-266013C748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D6D0FE5D-2C69-41ED-9DBD-7B1D3E0490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BFEBB2-543A-41E8-97E2-73553267BA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5847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97D3C63F-E324-4BE2-8C75-E994374428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F57A3E6A-B0C7-4F2A-B9D2-5116AF2BB8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881A9CAF-249F-45DA-9D59-07C818CE3B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9DD5FE-F388-4282-8B92-A6F3BE426C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8774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99FD592-4126-4ABD-BFB7-F9230A17B7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49495BA-978C-480C-AF86-8A88A4F8AC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8DA97D1-3F2E-4FF6-A5EC-4E273E976E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19897A-E5F3-4081-BD63-BC15B611A7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687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D1E88DE-B273-4334-9788-5D1D3915D0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143DF8F-C712-4036-9BAC-E94303DF64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43DDC4D-F4F5-4F42-9F3B-99F101D9C7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0CABB6-10C8-4833-B10E-80AC6D2E41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3650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ECFF"/>
            </a:gs>
            <a:gs pos="50000">
              <a:schemeClr val="bg1"/>
            </a:gs>
            <a:gs pos="100000">
              <a:srgbClr val="CCE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="" xmlns:a16="http://schemas.microsoft.com/office/drawing/2014/main" id="{D5BF6270-F311-4EAB-9585-D477501335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="" xmlns:a16="http://schemas.microsoft.com/office/drawing/2014/main" id="{88AEE82F-9E28-4141-ABDF-91BD45C314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0708" name="Rectangle 4">
            <a:extLst>
              <a:ext uri="{FF2B5EF4-FFF2-40B4-BE49-F238E27FC236}">
                <a16:creationId xmlns="" xmlns:a16="http://schemas.microsoft.com/office/drawing/2014/main" id="{B35DED72-E3FE-4948-B7FA-29B8FB9C106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0709" name="Rectangle 5">
            <a:extLst>
              <a:ext uri="{FF2B5EF4-FFF2-40B4-BE49-F238E27FC236}">
                <a16:creationId xmlns="" xmlns:a16="http://schemas.microsoft.com/office/drawing/2014/main" id="{1B719881-65E7-4759-810B-76A9E2F0844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0710" name="Rectangle 6">
            <a:extLst>
              <a:ext uri="{FF2B5EF4-FFF2-40B4-BE49-F238E27FC236}">
                <a16:creationId xmlns="" xmlns:a16="http://schemas.microsoft.com/office/drawing/2014/main" id="{150BEE9D-37D8-4AF2-86E6-83B90CCC1BC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6CDB52B-2142-437E-9BB8-5FA154E181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20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0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file:///G:\KVK%20Delhi%20-%20Solar%20Farm%20Demonstration.mp4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hyperlink" Target="../Desktop/6.%20Hindi_%20KVK%20(NHRDF),%20Delhi%20.pd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BD4064D-008A-69AE-0A23-9328B8FA1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11" y="-63166"/>
            <a:ext cx="12249150" cy="6984332"/>
          </a:xfrm>
          <a:prstGeom prst="rect">
            <a:avLst/>
          </a:prstGeom>
        </p:spPr>
      </p:pic>
      <p:pic>
        <p:nvPicPr>
          <p:cNvPr id="5" name="Picture 4" descr="icarlogo.gif">
            <a:extLst>
              <a:ext uri="{FF2B5EF4-FFF2-40B4-BE49-F238E27FC236}">
                <a16:creationId xmlns="" xmlns:a16="http://schemas.microsoft.com/office/drawing/2014/main" id="{46474231-F60F-AE20-7BD0-2AEEAB67E58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47" y="12716"/>
            <a:ext cx="1111970" cy="111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3C17C198-A360-7CAA-6A9A-89CD991D8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061511" y="0"/>
            <a:ext cx="1200150" cy="111763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CF182C6-735A-D475-82B6-9195D295BE10}"/>
              </a:ext>
            </a:extLst>
          </p:cNvPr>
          <p:cNvSpPr txBox="1"/>
          <p:nvPr/>
        </p:nvSpPr>
        <p:spPr>
          <a:xfrm>
            <a:off x="1163117" y="12716"/>
            <a:ext cx="9791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</a:t>
            </a:r>
            <a:r>
              <a:rPr lang="en-US" sz="4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DELHI</a:t>
            </a:r>
            <a:endParaRPr lang="en-US" sz="4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5744" y="547360"/>
            <a:ext cx="98983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Innovative Approach : Solar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Farm Demonstration Unit</a:t>
            </a:r>
          </a:p>
        </p:txBody>
      </p:sp>
      <p:sp>
        <p:nvSpPr>
          <p:cNvPr id="8" name="Rectangle 7"/>
          <p:cNvSpPr/>
          <p:nvPr/>
        </p:nvSpPr>
        <p:spPr>
          <a:xfrm>
            <a:off x="4173647" y="6104422"/>
            <a:ext cx="78493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                              </a:t>
            </a:r>
            <a:r>
              <a:rPr lang="en-US" sz="3600" b="1" dirty="0">
                <a:solidFill>
                  <a:srgbClr val="FF0000"/>
                </a:solidFill>
              </a:rPr>
              <a:t>Dr. P. K. Gupta</a:t>
            </a:r>
            <a:r>
              <a:rPr lang="en-US" sz="3600" b="1" dirty="0" smtClean="0">
                <a:solidFill>
                  <a:srgbClr val="FF0000"/>
                </a:solidFill>
              </a:rPr>
              <a:t>, NHRDF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72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A6B7701-9CDF-8934-8215-F97DFD95414C}"/>
              </a:ext>
            </a:extLst>
          </p:cNvPr>
          <p:cNvSpPr txBox="1"/>
          <p:nvPr/>
        </p:nvSpPr>
        <p:spPr>
          <a:xfrm>
            <a:off x="552450" y="3829050"/>
            <a:ext cx="77724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350" spc="4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IN" sz="1350" dirty="0"/>
          </a:p>
        </p:txBody>
      </p:sp>
      <p:sp>
        <p:nvSpPr>
          <p:cNvPr id="2" name="TextBox 6">
            <a:extLst>
              <a:ext uri="{FF2B5EF4-FFF2-40B4-BE49-F238E27FC236}">
                <a16:creationId xmlns="" xmlns:a16="http://schemas.microsoft.com/office/drawing/2014/main" id="{FFF9B05F-6C04-1664-7596-F07D99F3F8D5}"/>
              </a:ext>
            </a:extLst>
          </p:cNvPr>
          <p:cNvSpPr txBox="1"/>
          <p:nvPr/>
        </p:nvSpPr>
        <p:spPr>
          <a:xfrm>
            <a:off x="50803" y="1408586"/>
            <a:ext cx="11887202" cy="504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3000" dirty="0">
                <a:solidFill>
                  <a:srgbClr val="000000"/>
                </a:solidFill>
                <a:latin typeface="Merriweather"/>
              </a:rPr>
              <a:t>Layout Solar Farm Demonstration unit at KVK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036B9EB-C6E0-23A7-486F-43101CB1C8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72"/>
          <a:stretch/>
        </p:blipFill>
        <p:spPr>
          <a:xfrm rot="16200000">
            <a:off x="6496052" y="802477"/>
            <a:ext cx="3886200" cy="7086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163B66B-819B-97FC-93C3-BC4E1B71FB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53"/>
          <a:stretch/>
        </p:blipFill>
        <p:spPr>
          <a:xfrm rot="16200000">
            <a:off x="747013" y="2137661"/>
            <a:ext cx="3979866" cy="5460812"/>
          </a:xfrm>
          <a:prstGeom prst="rect">
            <a:avLst/>
          </a:prstGeom>
        </p:spPr>
      </p:pic>
      <p:pic>
        <p:nvPicPr>
          <p:cNvPr id="3" name="Picture 7" descr="icarlogo.gif">
            <a:extLst>
              <a:ext uri="{FF2B5EF4-FFF2-40B4-BE49-F238E27FC236}">
                <a16:creationId xmlns="" xmlns:a16="http://schemas.microsoft.com/office/drawing/2014/main" id="{B79ABBFA-9C31-7C96-4DAC-9ACB622E9A9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3648"/>
            <a:ext cx="10740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261652F-2EA0-EAC6-837E-6112C5D56E47}"/>
              </a:ext>
            </a:extLst>
          </p:cNvPr>
          <p:cNvSpPr txBox="1"/>
          <p:nvPr/>
        </p:nvSpPr>
        <p:spPr>
          <a:xfrm>
            <a:off x="1231900" y="39281"/>
            <a:ext cx="9842499" cy="707886"/>
          </a:xfrm>
          <a:prstGeom prst="rect">
            <a:avLst/>
          </a:prstGeom>
          <a:solidFill>
            <a:schemeClr val="accent5"/>
          </a:solidFill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  <p:pic>
        <p:nvPicPr>
          <p:cNvPr id="9" name="Picture 8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0E8A0EDC-CADC-98D6-5D98-1DDAB1F68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74399" y="13647"/>
            <a:ext cx="1117603" cy="9091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4314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91399" y="886743"/>
            <a:ext cx="6152601" cy="504081"/>
          </a:xfrm>
          <a:prstGeom prst="rect">
            <a:avLst/>
          </a:prstGeom>
        </p:spPr>
        <p:txBody>
          <a:bodyPr vert="horz" wrap="square" lIns="0" tIns="1152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527">
              <a:spcBef>
                <a:spcPts val="91"/>
              </a:spcBef>
            </a:pPr>
            <a:r>
              <a:rPr sz="3200" b="1" spc="-9" dirty="0" smtClean="0">
                <a:solidFill>
                  <a:srgbClr val="FF0000"/>
                </a:solidFill>
              </a:rPr>
              <a:t>Unique</a:t>
            </a:r>
            <a:r>
              <a:rPr lang="en-US" sz="3200" b="1" spc="-9" dirty="0">
                <a:solidFill>
                  <a:srgbClr val="FF0000"/>
                </a:solidFill>
              </a:rPr>
              <a:t> Layout</a:t>
            </a:r>
            <a:r>
              <a:rPr lang="en-US" sz="3200" b="1" spc="-5" dirty="0">
                <a:solidFill>
                  <a:srgbClr val="FF0000"/>
                </a:solidFill>
              </a:rPr>
              <a:t> </a:t>
            </a:r>
            <a:r>
              <a:rPr lang="en-US" sz="3200" b="1" spc="-9" dirty="0" smtClean="0">
                <a:solidFill>
                  <a:srgbClr val="FF0000"/>
                </a:solidFill>
              </a:rPr>
              <a:t>design </a:t>
            </a:r>
            <a:r>
              <a:rPr sz="2400" b="1" spc="-9" dirty="0" smtClean="0"/>
              <a:t>…</a:t>
            </a:r>
            <a:endParaRPr sz="24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908314" y="1556708"/>
            <a:ext cx="4453576" cy="1914304"/>
          </a:xfrm>
          <a:prstGeom prst="rect">
            <a:avLst/>
          </a:prstGeom>
          <a:ln w="13334">
            <a:solidFill>
              <a:srgbClr val="41719C"/>
            </a:solidFill>
          </a:ln>
        </p:spPr>
        <p:txBody>
          <a:bodyPr vert="horz" wrap="square" lIns="0" tIns="22476" rIns="0" bIns="0" rtlCol="0">
            <a:spAutoFit/>
          </a:bodyPr>
          <a:lstStyle/>
          <a:p>
            <a:pPr marL="359051" marR="114113" indent="-272602">
              <a:lnSpc>
                <a:spcPct val="103499"/>
              </a:lnSpc>
              <a:spcBef>
                <a:spcPts val="177"/>
              </a:spcBef>
              <a:buChar char="•"/>
              <a:tabLst>
                <a:tab pos="359051" algn="l"/>
                <a:tab pos="359627" algn="l"/>
              </a:tabLst>
            </a:pPr>
            <a:r>
              <a:rPr sz="1543" spc="-14" dirty="0">
                <a:latin typeface="Arial MT"/>
                <a:cs typeface="Arial MT"/>
              </a:rPr>
              <a:t>Organized</a:t>
            </a:r>
            <a:r>
              <a:rPr sz="1543" spc="-18" dirty="0">
                <a:latin typeface="Arial MT"/>
                <a:cs typeface="Arial MT"/>
              </a:rPr>
              <a:t> </a:t>
            </a:r>
            <a:r>
              <a:rPr sz="1543" spc="-9" dirty="0">
                <a:latin typeface="Arial MT"/>
                <a:cs typeface="Arial MT"/>
              </a:rPr>
              <a:t>into</a:t>
            </a:r>
            <a:r>
              <a:rPr sz="1543" spc="-14" dirty="0">
                <a:latin typeface="Arial MT"/>
                <a:cs typeface="Arial MT"/>
              </a:rPr>
              <a:t> </a:t>
            </a:r>
            <a:r>
              <a:rPr sz="1543" spc="-9" dirty="0">
                <a:latin typeface="Arial MT"/>
                <a:cs typeface="Arial MT"/>
              </a:rPr>
              <a:t>three</a:t>
            </a:r>
            <a:r>
              <a:rPr sz="1543" spc="-14" dirty="0">
                <a:latin typeface="Arial MT"/>
                <a:cs typeface="Arial MT"/>
              </a:rPr>
              <a:t> rows</a:t>
            </a:r>
            <a:r>
              <a:rPr sz="1543" spc="-9" dirty="0">
                <a:latin typeface="Arial MT"/>
                <a:cs typeface="Arial MT"/>
              </a:rPr>
              <a:t> of</a:t>
            </a:r>
            <a:r>
              <a:rPr sz="1543" dirty="0">
                <a:latin typeface="Arial MT"/>
                <a:cs typeface="Arial MT"/>
              </a:rPr>
              <a:t> </a:t>
            </a:r>
            <a:r>
              <a:rPr sz="1543" spc="-14" dirty="0">
                <a:latin typeface="Arial MT"/>
                <a:cs typeface="Arial MT"/>
              </a:rPr>
              <a:t>solar </a:t>
            </a:r>
            <a:r>
              <a:rPr sz="1543" spc="-417" dirty="0">
                <a:latin typeface="Arial MT"/>
                <a:cs typeface="Arial MT"/>
              </a:rPr>
              <a:t> </a:t>
            </a:r>
            <a:r>
              <a:rPr sz="1543" spc="-14" dirty="0">
                <a:latin typeface="Arial MT"/>
                <a:cs typeface="Arial MT"/>
              </a:rPr>
              <a:t>panels</a:t>
            </a:r>
            <a:endParaRPr sz="1543" dirty="0">
              <a:latin typeface="Arial MT"/>
              <a:cs typeface="Arial MT"/>
            </a:endParaRPr>
          </a:p>
          <a:p>
            <a:pPr marL="359051" marR="373459" indent="-272602">
              <a:lnSpc>
                <a:spcPts val="1805"/>
              </a:lnSpc>
              <a:spcBef>
                <a:spcPts val="54"/>
              </a:spcBef>
              <a:buChar char="•"/>
              <a:tabLst>
                <a:tab pos="359051" algn="l"/>
                <a:tab pos="359627" algn="l"/>
              </a:tabLst>
            </a:pPr>
            <a:r>
              <a:rPr sz="1543" spc="-14" dirty="0">
                <a:latin typeface="Arial MT"/>
                <a:cs typeface="Arial MT"/>
              </a:rPr>
              <a:t>Each</a:t>
            </a:r>
            <a:r>
              <a:rPr sz="1543" spc="-27" dirty="0">
                <a:latin typeface="Arial MT"/>
                <a:cs typeface="Arial MT"/>
              </a:rPr>
              <a:t> </a:t>
            </a:r>
            <a:r>
              <a:rPr sz="1543" spc="-9" dirty="0">
                <a:latin typeface="Arial MT"/>
                <a:cs typeface="Arial MT"/>
              </a:rPr>
              <a:t>row</a:t>
            </a:r>
            <a:r>
              <a:rPr sz="1543" spc="-27" dirty="0">
                <a:latin typeface="Arial MT"/>
                <a:cs typeface="Arial MT"/>
              </a:rPr>
              <a:t> </a:t>
            </a:r>
            <a:r>
              <a:rPr sz="1543" spc="-9" dirty="0">
                <a:latin typeface="Arial MT"/>
                <a:cs typeface="Arial MT"/>
              </a:rPr>
              <a:t>has</a:t>
            </a:r>
            <a:r>
              <a:rPr sz="1543" spc="-23" dirty="0">
                <a:latin typeface="Arial MT"/>
                <a:cs typeface="Arial MT"/>
              </a:rPr>
              <a:t> </a:t>
            </a:r>
            <a:r>
              <a:rPr sz="1543" dirty="0">
                <a:latin typeface="Arial MT"/>
                <a:cs typeface="Arial MT"/>
              </a:rPr>
              <a:t>2</a:t>
            </a:r>
            <a:r>
              <a:rPr sz="1543" spc="-23" dirty="0">
                <a:latin typeface="Arial MT"/>
                <a:cs typeface="Arial MT"/>
              </a:rPr>
              <a:t> </a:t>
            </a:r>
            <a:r>
              <a:rPr sz="1543" spc="-14" dirty="0">
                <a:latin typeface="Arial MT"/>
                <a:cs typeface="Arial MT"/>
              </a:rPr>
              <a:t>panel</a:t>
            </a:r>
            <a:r>
              <a:rPr sz="1543" spc="-18" dirty="0">
                <a:latin typeface="Arial MT"/>
                <a:cs typeface="Arial MT"/>
              </a:rPr>
              <a:t> </a:t>
            </a:r>
            <a:r>
              <a:rPr sz="1543" spc="-9" dirty="0">
                <a:latin typeface="Arial MT"/>
                <a:cs typeface="Arial MT"/>
              </a:rPr>
              <a:t>elevated </a:t>
            </a:r>
            <a:r>
              <a:rPr sz="1543" spc="-417" dirty="0">
                <a:latin typeface="Arial MT"/>
                <a:cs typeface="Arial MT"/>
              </a:rPr>
              <a:t> </a:t>
            </a:r>
            <a:r>
              <a:rPr sz="1543" spc="-9" dirty="0">
                <a:latin typeface="Arial MT"/>
                <a:cs typeface="Arial MT"/>
              </a:rPr>
              <a:t>structure</a:t>
            </a:r>
            <a:endParaRPr sz="1543" dirty="0">
              <a:latin typeface="Arial MT"/>
              <a:cs typeface="Arial MT"/>
            </a:endParaRPr>
          </a:p>
          <a:p>
            <a:pPr marL="359051" indent="-272602">
              <a:lnSpc>
                <a:spcPts val="1779"/>
              </a:lnSpc>
              <a:buChar char="•"/>
              <a:tabLst>
                <a:tab pos="359051" algn="l"/>
                <a:tab pos="359627" algn="l"/>
              </a:tabLst>
            </a:pPr>
            <a:r>
              <a:rPr sz="1543" dirty="0">
                <a:latin typeface="Arial MT"/>
                <a:cs typeface="Arial MT"/>
              </a:rPr>
              <a:t>8</a:t>
            </a:r>
            <a:r>
              <a:rPr sz="1543" spc="-18" dirty="0">
                <a:latin typeface="Arial MT"/>
                <a:cs typeface="Arial MT"/>
              </a:rPr>
              <a:t> </a:t>
            </a:r>
            <a:r>
              <a:rPr sz="1543" spc="-9" dirty="0">
                <a:latin typeface="Arial MT"/>
                <a:cs typeface="Arial MT"/>
              </a:rPr>
              <a:t>meters</a:t>
            </a:r>
            <a:r>
              <a:rPr sz="1543" spc="-14" dirty="0">
                <a:latin typeface="Arial MT"/>
                <a:cs typeface="Arial MT"/>
              </a:rPr>
              <a:t> distance</a:t>
            </a:r>
            <a:r>
              <a:rPr sz="1543" spc="-18" dirty="0">
                <a:latin typeface="Arial MT"/>
                <a:cs typeface="Arial MT"/>
              </a:rPr>
              <a:t> </a:t>
            </a:r>
            <a:r>
              <a:rPr sz="1543" spc="-14" dirty="0">
                <a:latin typeface="Arial MT"/>
                <a:cs typeface="Arial MT"/>
              </a:rPr>
              <a:t>between</a:t>
            </a:r>
            <a:r>
              <a:rPr sz="1543" spc="-18" dirty="0">
                <a:latin typeface="Arial MT"/>
                <a:cs typeface="Arial MT"/>
              </a:rPr>
              <a:t> </a:t>
            </a:r>
            <a:r>
              <a:rPr sz="1543" spc="-14" dirty="0">
                <a:latin typeface="Arial MT"/>
                <a:cs typeface="Arial MT"/>
              </a:rPr>
              <a:t>each</a:t>
            </a:r>
            <a:endParaRPr sz="1543" dirty="0">
              <a:latin typeface="Arial MT"/>
              <a:cs typeface="Arial MT"/>
            </a:endParaRPr>
          </a:p>
          <a:p>
            <a:pPr marL="359051">
              <a:lnSpc>
                <a:spcPts val="1842"/>
              </a:lnSpc>
              <a:spcBef>
                <a:spcPts val="45"/>
              </a:spcBef>
            </a:pPr>
            <a:r>
              <a:rPr sz="1543" spc="-9" dirty="0">
                <a:latin typeface="Arial MT"/>
                <a:cs typeface="Arial MT"/>
              </a:rPr>
              <a:t>row</a:t>
            </a:r>
            <a:r>
              <a:rPr sz="1543" spc="-45" dirty="0">
                <a:latin typeface="Arial MT"/>
                <a:cs typeface="Arial MT"/>
              </a:rPr>
              <a:t> </a:t>
            </a:r>
            <a:r>
              <a:rPr sz="1543" spc="-9" dirty="0">
                <a:latin typeface="Arial MT"/>
                <a:cs typeface="Arial MT"/>
              </a:rPr>
              <a:t>of</a:t>
            </a:r>
            <a:r>
              <a:rPr sz="1543" spc="-18" dirty="0">
                <a:latin typeface="Arial MT"/>
                <a:cs typeface="Arial MT"/>
              </a:rPr>
              <a:t> </a:t>
            </a:r>
            <a:r>
              <a:rPr sz="1543" spc="-14" dirty="0">
                <a:latin typeface="Arial MT"/>
                <a:cs typeface="Arial MT"/>
              </a:rPr>
              <a:t>panels</a:t>
            </a:r>
            <a:endParaRPr sz="1543" dirty="0">
              <a:latin typeface="Arial MT"/>
              <a:cs typeface="Arial MT"/>
            </a:endParaRPr>
          </a:p>
          <a:p>
            <a:pPr marL="359051" marR="117570" indent="-272602">
              <a:lnSpc>
                <a:spcPts val="1805"/>
              </a:lnSpc>
              <a:spcBef>
                <a:spcPts val="86"/>
              </a:spcBef>
              <a:buChar char="•"/>
              <a:tabLst>
                <a:tab pos="359051" algn="l"/>
                <a:tab pos="359627" algn="l"/>
              </a:tabLst>
            </a:pPr>
            <a:r>
              <a:rPr sz="1543" spc="-14" dirty="0">
                <a:latin typeface="Arial MT"/>
                <a:cs typeface="Arial MT"/>
              </a:rPr>
              <a:t>Distance between columns </a:t>
            </a:r>
            <a:r>
              <a:rPr sz="1543" dirty="0">
                <a:latin typeface="Arial MT"/>
                <a:cs typeface="Arial MT"/>
              </a:rPr>
              <a:t>– </a:t>
            </a:r>
            <a:r>
              <a:rPr sz="1543" spc="-14" dirty="0">
                <a:latin typeface="Arial MT"/>
                <a:cs typeface="Arial MT"/>
              </a:rPr>
              <a:t>5.25 </a:t>
            </a:r>
            <a:r>
              <a:rPr sz="1543" spc="-417" dirty="0">
                <a:latin typeface="Arial MT"/>
                <a:cs typeface="Arial MT"/>
              </a:rPr>
              <a:t> </a:t>
            </a:r>
            <a:r>
              <a:rPr sz="1543" spc="-9" dirty="0">
                <a:latin typeface="Arial MT"/>
                <a:cs typeface="Arial MT"/>
              </a:rPr>
              <a:t>meters</a:t>
            </a:r>
            <a:endParaRPr sz="1543" dirty="0">
              <a:latin typeface="Arial MT"/>
              <a:cs typeface="Arial MT"/>
            </a:endParaRPr>
          </a:p>
          <a:p>
            <a:pPr marL="359051" marR="255312" indent="-272602">
              <a:lnSpc>
                <a:spcPct val="98200"/>
              </a:lnSpc>
              <a:spcBef>
                <a:spcPts val="23"/>
              </a:spcBef>
              <a:buChar char="•"/>
              <a:tabLst>
                <a:tab pos="359051" algn="l"/>
                <a:tab pos="359627" algn="l"/>
              </a:tabLst>
            </a:pPr>
            <a:r>
              <a:rPr sz="1543" spc="-14" dirty="0">
                <a:latin typeface="Arial MT"/>
                <a:cs typeface="Arial MT"/>
              </a:rPr>
              <a:t>Crops </a:t>
            </a:r>
            <a:r>
              <a:rPr sz="1543" dirty="0">
                <a:latin typeface="Arial MT"/>
                <a:cs typeface="Arial MT"/>
              </a:rPr>
              <a:t>- </a:t>
            </a:r>
            <a:r>
              <a:rPr sz="1543" spc="-9" dirty="0">
                <a:latin typeface="Arial MT"/>
                <a:cs typeface="Arial MT"/>
              </a:rPr>
              <a:t>Okra, tomato, </a:t>
            </a:r>
            <a:r>
              <a:rPr sz="1543" spc="-14" dirty="0">
                <a:latin typeface="Arial MT"/>
                <a:cs typeface="Arial MT"/>
              </a:rPr>
              <a:t>brinjal, </a:t>
            </a:r>
            <a:r>
              <a:rPr sz="1543" spc="-9" dirty="0">
                <a:latin typeface="Arial MT"/>
                <a:cs typeface="Arial MT"/>
              </a:rPr>
              <a:t> </a:t>
            </a:r>
            <a:r>
              <a:rPr sz="1543" spc="-14" dirty="0">
                <a:latin typeface="Arial MT"/>
                <a:cs typeface="Arial MT"/>
              </a:rPr>
              <a:t>capsicum,</a:t>
            </a:r>
            <a:r>
              <a:rPr sz="1543" spc="-5" dirty="0">
                <a:latin typeface="Arial MT"/>
                <a:cs typeface="Arial MT"/>
              </a:rPr>
              <a:t> </a:t>
            </a:r>
            <a:r>
              <a:rPr sz="1543" spc="-9" dirty="0">
                <a:latin typeface="Arial MT"/>
                <a:cs typeface="Arial MT"/>
              </a:rPr>
              <a:t>leafy</a:t>
            </a:r>
            <a:r>
              <a:rPr sz="1543" spc="-14" dirty="0">
                <a:latin typeface="Arial MT"/>
                <a:cs typeface="Arial MT"/>
              </a:rPr>
              <a:t> vegetables,</a:t>
            </a:r>
            <a:r>
              <a:rPr sz="1543" spc="-5" dirty="0">
                <a:latin typeface="Arial MT"/>
                <a:cs typeface="Arial MT"/>
              </a:rPr>
              <a:t> </a:t>
            </a:r>
            <a:r>
              <a:rPr sz="1543" spc="-9" dirty="0">
                <a:latin typeface="Arial MT"/>
                <a:cs typeface="Arial MT"/>
              </a:rPr>
              <a:t>root </a:t>
            </a:r>
            <a:r>
              <a:rPr sz="1543" spc="-417" dirty="0">
                <a:latin typeface="Arial MT"/>
                <a:cs typeface="Arial MT"/>
              </a:rPr>
              <a:t> </a:t>
            </a:r>
            <a:r>
              <a:rPr sz="1543" spc="-14" dirty="0">
                <a:latin typeface="Arial MT"/>
                <a:cs typeface="Arial MT"/>
              </a:rPr>
              <a:t>vegetables </a:t>
            </a:r>
            <a:r>
              <a:rPr sz="1543" spc="-9" dirty="0">
                <a:latin typeface="Arial MT"/>
                <a:cs typeface="Arial MT"/>
              </a:rPr>
              <a:t>and</a:t>
            </a:r>
            <a:r>
              <a:rPr sz="1543" spc="-18" dirty="0">
                <a:latin typeface="Arial MT"/>
                <a:cs typeface="Arial MT"/>
              </a:rPr>
              <a:t> </a:t>
            </a:r>
            <a:r>
              <a:rPr sz="1543" spc="-9" dirty="0">
                <a:latin typeface="Arial MT"/>
                <a:cs typeface="Arial MT"/>
              </a:rPr>
              <a:t>cole</a:t>
            </a:r>
            <a:r>
              <a:rPr sz="1543" spc="-18" dirty="0">
                <a:latin typeface="Arial MT"/>
                <a:cs typeface="Arial MT"/>
              </a:rPr>
              <a:t> </a:t>
            </a:r>
            <a:r>
              <a:rPr sz="1543" spc="-9" dirty="0">
                <a:latin typeface="Arial MT"/>
                <a:cs typeface="Arial MT"/>
              </a:rPr>
              <a:t>crops</a:t>
            </a:r>
            <a:endParaRPr sz="1543" dirty="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4685" y="1423467"/>
            <a:ext cx="4188106" cy="277731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45032" y="4346985"/>
            <a:ext cx="4187412" cy="223439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08313" y="4781295"/>
            <a:ext cx="4443997" cy="1411074"/>
          </a:xfrm>
          <a:prstGeom prst="rect">
            <a:avLst/>
          </a:prstGeom>
          <a:ln w="13334">
            <a:solidFill>
              <a:srgbClr val="41719C"/>
            </a:solidFill>
          </a:ln>
        </p:spPr>
        <p:txBody>
          <a:bodyPr vert="horz" wrap="square" lIns="0" tIns="89327" rIns="0" bIns="0" rtlCol="0">
            <a:spAutoFit/>
          </a:bodyPr>
          <a:lstStyle/>
          <a:p>
            <a:pPr marL="359051" marR="231107" indent="-272602">
              <a:lnSpc>
                <a:spcPts val="1724"/>
              </a:lnSpc>
              <a:spcBef>
                <a:spcPts val="703"/>
              </a:spcBef>
              <a:buFont typeface="Wingdings"/>
              <a:buChar char=""/>
              <a:tabLst>
                <a:tab pos="359051" algn="l"/>
                <a:tab pos="359627" algn="l"/>
              </a:tabLst>
            </a:pPr>
            <a:r>
              <a:rPr sz="1452" b="1" i="1" spc="-14" dirty="0">
                <a:solidFill>
                  <a:srgbClr val="C00000"/>
                </a:solidFill>
                <a:latin typeface="Arial"/>
                <a:cs typeface="Arial"/>
              </a:rPr>
              <a:t>Design </a:t>
            </a:r>
            <a:r>
              <a:rPr sz="1452" b="1" i="1" spc="-9" dirty="0">
                <a:solidFill>
                  <a:srgbClr val="C00000"/>
                </a:solidFill>
                <a:latin typeface="Arial"/>
                <a:cs typeface="Arial"/>
              </a:rPr>
              <a:t>is </a:t>
            </a:r>
            <a:r>
              <a:rPr sz="1452" b="1" i="1" spc="-14" dirty="0">
                <a:solidFill>
                  <a:srgbClr val="C00000"/>
                </a:solidFill>
                <a:latin typeface="Arial"/>
                <a:cs typeface="Arial"/>
              </a:rPr>
              <a:t>spread out </a:t>
            </a:r>
            <a:r>
              <a:rPr sz="1452" b="1" i="1" spc="-5" dirty="0">
                <a:solidFill>
                  <a:srgbClr val="C00000"/>
                </a:solidFill>
                <a:latin typeface="Arial"/>
                <a:cs typeface="Arial"/>
              </a:rPr>
              <a:t>to </a:t>
            </a:r>
            <a:r>
              <a:rPr sz="1452" b="1" i="1" spc="-14" dirty="0">
                <a:solidFill>
                  <a:srgbClr val="C00000"/>
                </a:solidFill>
                <a:latin typeface="Arial"/>
                <a:cs typeface="Arial"/>
              </a:rPr>
              <a:t>ensure </a:t>
            </a:r>
            <a:r>
              <a:rPr sz="1452" b="1" i="1" spc="-9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52" b="1" i="1" spc="-18" dirty="0">
                <a:solidFill>
                  <a:srgbClr val="C00000"/>
                </a:solidFill>
                <a:latin typeface="Arial"/>
                <a:cs typeface="Arial"/>
              </a:rPr>
              <a:t>minimum</a:t>
            </a:r>
            <a:r>
              <a:rPr sz="1452" b="1" i="1" spc="-4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52" b="1" i="1" spc="-14" dirty="0">
                <a:solidFill>
                  <a:srgbClr val="C00000"/>
                </a:solidFill>
                <a:latin typeface="Arial"/>
                <a:cs typeface="Arial"/>
              </a:rPr>
              <a:t>obstruction</a:t>
            </a:r>
            <a:r>
              <a:rPr sz="1452" b="1" i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52" b="1" i="1" spc="-5" dirty="0">
                <a:solidFill>
                  <a:srgbClr val="C00000"/>
                </a:solidFill>
                <a:latin typeface="Arial"/>
                <a:cs typeface="Arial"/>
              </a:rPr>
              <a:t>to</a:t>
            </a:r>
            <a:r>
              <a:rPr sz="1452" b="1" i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52" b="1" i="1" spc="-14" dirty="0">
                <a:solidFill>
                  <a:srgbClr val="C00000"/>
                </a:solidFill>
                <a:latin typeface="Arial"/>
                <a:cs typeface="Arial"/>
              </a:rPr>
              <a:t>farming</a:t>
            </a:r>
            <a:endParaRPr sz="1452" dirty="0">
              <a:latin typeface="Arial"/>
              <a:cs typeface="Arial"/>
            </a:endParaRPr>
          </a:p>
          <a:p>
            <a:pPr marL="359051" indent="-272602">
              <a:lnSpc>
                <a:spcPts val="1661"/>
              </a:lnSpc>
              <a:buFont typeface="Wingdings"/>
              <a:buChar char=""/>
              <a:tabLst>
                <a:tab pos="359051" algn="l"/>
                <a:tab pos="359627" algn="l"/>
              </a:tabLst>
            </a:pPr>
            <a:r>
              <a:rPr sz="1452" b="1" i="1" spc="-14" dirty="0">
                <a:solidFill>
                  <a:srgbClr val="C00000"/>
                </a:solidFill>
                <a:latin typeface="Arial"/>
                <a:cs typeface="Arial"/>
              </a:rPr>
              <a:t>Only</a:t>
            </a:r>
            <a:r>
              <a:rPr sz="1452" b="1" i="1" spc="-36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52" b="1" i="1" dirty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sz="1452" b="1" i="1" spc="-32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52" b="1" i="1" spc="-14" dirty="0">
                <a:solidFill>
                  <a:srgbClr val="C00000"/>
                </a:solidFill>
                <a:latin typeface="Arial"/>
                <a:cs typeface="Arial"/>
              </a:rPr>
              <a:t>panel</a:t>
            </a:r>
            <a:r>
              <a:rPr sz="1452" b="1" i="1" spc="-36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52" b="1" i="1" spc="-9" dirty="0">
                <a:solidFill>
                  <a:srgbClr val="C00000"/>
                </a:solidFill>
                <a:latin typeface="Arial"/>
                <a:cs typeface="Arial"/>
              </a:rPr>
              <a:t>frame</a:t>
            </a:r>
            <a:r>
              <a:rPr sz="1452" b="1" i="1" spc="-36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52" b="1" i="1" dirty="0">
                <a:solidFill>
                  <a:srgbClr val="C00000"/>
                </a:solidFill>
                <a:latin typeface="Arial"/>
                <a:cs typeface="Arial"/>
              </a:rPr>
              <a:t>–</a:t>
            </a:r>
            <a:r>
              <a:rPr sz="1452" b="1" i="1" spc="-32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52" b="1" i="1" spc="-5" dirty="0">
                <a:solidFill>
                  <a:srgbClr val="C00000"/>
                </a:solidFill>
                <a:latin typeface="Arial"/>
                <a:cs typeface="Arial"/>
              </a:rPr>
              <a:t>to</a:t>
            </a:r>
            <a:r>
              <a:rPr sz="1452" b="1" i="1" spc="-4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52" b="1" i="1" spc="-14" dirty="0">
                <a:solidFill>
                  <a:srgbClr val="C00000"/>
                </a:solidFill>
                <a:latin typeface="Arial"/>
                <a:cs typeface="Arial"/>
              </a:rPr>
              <a:t>minimize</a:t>
            </a:r>
            <a:endParaRPr sz="1452" dirty="0">
              <a:latin typeface="Arial"/>
              <a:cs typeface="Arial"/>
            </a:endParaRPr>
          </a:p>
          <a:p>
            <a:pPr marL="359051">
              <a:lnSpc>
                <a:spcPts val="1734"/>
              </a:lnSpc>
            </a:pPr>
            <a:r>
              <a:rPr sz="1452" b="1" i="1" spc="-18" dirty="0">
                <a:solidFill>
                  <a:srgbClr val="C00000"/>
                </a:solidFill>
                <a:latin typeface="Arial"/>
                <a:cs typeface="Arial"/>
              </a:rPr>
              <a:t>shadow</a:t>
            </a:r>
            <a:r>
              <a:rPr sz="1452" b="1" i="1" spc="-59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52" b="1" i="1" spc="-9" dirty="0">
                <a:solidFill>
                  <a:srgbClr val="C00000"/>
                </a:solidFill>
                <a:latin typeface="Arial"/>
                <a:cs typeface="Arial"/>
              </a:rPr>
              <a:t>on</a:t>
            </a:r>
            <a:r>
              <a:rPr sz="1452" b="1" i="1" spc="-5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52" b="1" i="1" spc="-14" dirty="0">
                <a:solidFill>
                  <a:srgbClr val="C00000"/>
                </a:solidFill>
                <a:latin typeface="Arial"/>
                <a:cs typeface="Arial"/>
              </a:rPr>
              <a:t>crops</a:t>
            </a:r>
            <a:endParaRPr sz="1452" dirty="0">
              <a:latin typeface="Arial"/>
              <a:cs typeface="Arial"/>
            </a:endParaRPr>
          </a:p>
          <a:p>
            <a:pPr marL="359051" marR="268568" indent="-272602">
              <a:lnSpc>
                <a:spcPts val="1724"/>
              </a:lnSpc>
              <a:spcBef>
                <a:spcPts val="64"/>
              </a:spcBef>
              <a:buFont typeface="Wingdings"/>
              <a:buChar char=""/>
              <a:tabLst>
                <a:tab pos="359051" algn="l"/>
                <a:tab pos="359627" algn="l"/>
              </a:tabLst>
            </a:pPr>
            <a:r>
              <a:rPr sz="1452" b="1" i="1" spc="-14" dirty="0">
                <a:solidFill>
                  <a:srgbClr val="C00000"/>
                </a:solidFill>
                <a:latin typeface="Arial"/>
                <a:cs typeface="Arial"/>
              </a:rPr>
              <a:t>Distance between </a:t>
            </a:r>
            <a:r>
              <a:rPr sz="1452" b="1" i="1" spc="-18" dirty="0">
                <a:solidFill>
                  <a:srgbClr val="C00000"/>
                </a:solidFill>
                <a:latin typeface="Arial"/>
                <a:cs typeface="Arial"/>
              </a:rPr>
              <a:t>columns </a:t>
            </a:r>
            <a:r>
              <a:rPr sz="1452" b="1" i="1" spc="-14" dirty="0">
                <a:solidFill>
                  <a:srgbClr val="C00000"/>
                </a:solidFill>
                <a:latin typeface="Arial"/>
                <a:cs typeface="Arial"/>
              </a:rPr>
              <a:t> ensures </a:t>
            </a:r>
            <a:r>
              <a:rPr sz="1452" b="1" i="1" spc="-18" dirty="0">
                <a:solidFill>
                  <a:srgbClr val="C00000"/>
                </a:solidFill>
                <a:latin typeface="Arial"/>
                <a:cs typeface="Arial"/>
              </a:rPr>
              <a:t>mechanized equipment </a:t>
            </a:r>
            <a:r>
              <a:rPr sz="1452" b="1" i="1" spc="-3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52" b="1" i="1" spc="-9" dirty="0">
                <a:solidFill>
                  <a:srgbClr val="C00000"/>
                </a:solidFill>
                <a:latin typeface="Arial"/>
                <a:cs typeface="Arial"/>
              </a:rPr>
              <a:t>can</a:t>
            </a:r>
            <a:r>
              <a:rPr sz="1452" b="1" i="1" spc="-36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52" b="1" i="1" spc="-14" dirty="0">
                <a:solidFill>
                  <a:srgbClr val="C00000"/>
                </a:solidFill>
                <a:latin typeface="Arial"/>
                <a:cs typeface="Arial"/>
              </a:rPr>
              <a:t>travels</a:t>
            </a:r>
            <a:endParaRPr sz="1452" dirty="0"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1C5DF31-05BB-44E7-E2AB-A2C871348FC5}"/>
              </a:ext>
            </a:extLst>
          </p:cNvPr>
          <p:cNvSpPr txBox="1"/>
          <p:nvPr/>
        </p:nvSpPr>
        <p:spPr>
          <a:xfrm>
            <a:off x="2569029" y="40090"/>
            <a:ext cx="6915630" cy="65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3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  <p:pic>
        <p:nvPicPr>
          <p:cNvPr id="8" name="Picture 8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011FD283-2DCA-33C7-8C01-0B5D91975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96976" y="40090"/>
            <a:ext cx="995024" cy="978976"/>
          </a:xfrm>
          <a:prstGeom prst="rect">
            <a:avLst/>
          </a:prstGeom>
          <a:noFill/>
        </p:spPr>
      </p:pic>
      <p:pic>
        <p:nvPicPr>
          <p:cNvPr id="9" name="Picture 7" descr="icarlogo.gif">
            <a:extLst>
              <a:ext uri="{FF2B5EF4-FFF2-40B4-BE49-F238E27FC236}">
                <a16:creationId xmlns="" xmlns:a16="http://schemas.microsoft.com/office/drawing/2014/main" id="{5B4D779C-F621-7E9C-9FCE-6A050AA37E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08313" cy="85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2351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90498" y="869088"/>
            <a:ext cx="5084534" cy="380970"/>
          </a:xfrm>
          <a:prstGeom prst="rect">
            <a:avLst/>
          </a:prstGeom>
        </p:spPr>
        <p:txBody>
          <a:bodyPr vert="horz" wrap="square" lIns="0" tIns="1152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527">
              <a:spcBef>
                <a:spcPts val="91"/>
              </a:spcBef>
            </a:pPr>
            <a:r>
              <a:rPr sz="2400" b="1" spc="-9" dirty="0" smtClean="0">
                <a:solidFill>
                  <a:srgbClr val="FF0000"/>
                </a:solidFill>
              </a:rPr>
              <a:t>Structur</a:t>
            </a:r>
            <a:r>
              <a:rPr lang="en-US" sz="2400" b="1" spc="-9" dirty="0" smtClean="0">
                <a:solidFill>
                  <a:srgbClr val="FF0000"/>
                </a:solidFill>
              </a:rPr>
              <a:t>al </a:t>
            </a:r>
            <a:r>
              <a:rPr sz="2400" b="1" spc="-9" dirty="0" smtClean="0">
                <a:solidFill>
                  <a:srgbClr val="FF0000"/>
                </a:solidFill>
              </a:rPr>
              <a:t> </a:t>
            </a:r>
            <a:r>
              <a:rPr sz="2400" b="1" spc="-9" dirty="0">
                <a:solidFill>
                  <a:srgbClr val="FF0000"/>
                </a:solidFill>
              </a:rPr>
              <a:t>design</a:t>
            </a:r>
            <a:endParaRPr sz="2400" b="1" dirty="0">
              <a:solidFill>
                <a:srgbClr val="FF0000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41584" y="1554961"/>
            <a:ext cx="10170520" cy="3491240"/>
            <a:chOff x="701548" y="1220216"/>
            <a:chExt cx="8967470" cy="384682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1548" y="1220216"/>
              <a:ext cx="8967216" cy="384657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039450" y="4371428"/>
              <a:ext cx="1313815" cy="695325"/>
            </a:xfrm>
            <a:custGeom>
              <a:avLst/>
              <a:gdLst/>
              <a:ahLst/>
              <a:cxnLst/>
              <a:rect l="l" t="t" r="r" b="b"/>
              <a:pathLst>
                <a:path w="1313815" h="695325">
                  <a:moveTo>
                    <a:pt x="1197387" y="0"/>
                  </a:moveTo>
                  <a:lnTo>
                    <a:pt x="115878" y="0"/>
                  </a:lnTo>
                  <a:lnTo>
                    <a:pt x="70773" y="9106"/>
                  </a:lnTo>
                  <a:lnTo>
                    <a:pt x="33940" y="33940"/>
                  </a:lnTo>
                  <a:lnTo>
                    <a:pt x="9106" y="70773"/>
                  </a:lnTo>
                  <a:lnTo>
                    <a:pt x="0" y="115878"/>
                  </a:lnTo>
                  <a:lnTo>
                    <a:pt x="0" y="579380"/>
                  </a:lnTo>
                  <a:lnTo>
                    <a:pt x="9106" y="624485"/>
                  </a:lnTo>
                  <a:lnTo>
                    <a:pt x="33940" y="661318"/>
                  </a:lnTo>
                  <a:lnTo>
                    <a:pt x="70773" y="686152"/>
                  </a:lnTo>
                  <a:lnTo>
                    <a:pt x="115878" y="695258"/>
                  </a:lnTo>
                  <a:lnTo>
                    <a:pt x="1197387" y="695258"/>
                  </a:lnTo>
                  <a:lnTo>
                    <a:pt x="1242493" y="686152"/>
                  </a:lnTo>
                  <a:lnTo>
                    <a:pt x="1279327" y="661318"/>
                  </a:lnTo>
                  <a:lnTo>
                    <a:pt x="1304161" y="624485"/>
                  </a:lnTo>
                  <a:lnTo>
                    <a:pt x="1313267" y="579380"/>
                  </a:lnTo>
                  <a:lnTo>
                    <a:pt x="1313267" y="115878"/>
                  </a:lnTo>
                  <a:lnTo>
                    <a:pt x="1304161" y="70773"/>
                  </a:lnTo>
                  <a:lnTo>
                    <a:pt x="1279327" y="33940"/>
                  </a:lnTo>
                  <a:lnTo>
                    <a:pt x="1242493" y="9106"/>
                  </a:lnTo>
                  <a:lnTo>
                    <a:pt x="11973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356269" y="5581866"/>
            <a:ext cx="8442791" cy="1020792"/>
          </a:xfrm>
          <a:prstGeom prst="rect">
            <a:avLst/>
          </a:prstGeom>
          <a:ln w="13334">
            <a:solidFill>
              <a:srgbClr val="41719C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 marL="359051" indent="-272602">
              <a:lnSpc>
                <a:spcPts val="1734"/>
              </a:lnSpc>
              <a:buFont typeface="Wingdings"/>
              <a:buChar char=""/>
              <a:tabLst>
                <a:tab pos="359051" algn="l"/>
                <a:tab pos="359627" algn="l"/>
              </a:tabLst>
            </a:pPr>
            <a:r>
              <a:rPr b="1" i="1" spc="-14" dirty="0">
                <a:solidFill>
                  <a:srgbClr val="C00000"/>
                </a:solidFill>
                <a:latin typeface="Arial"/>
                <a:cs typeface="Arial"/>
              </a:rPr>
              <a:t>Deep</a:t>
            </a:r>
            <a:r>
              <a:rPr b="1" i="1" spc="-32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i="1" spc="-18" dirty="0">
                <a:solidFill>
                  <a:srgbClr val="C00000"/>
                </a:solidFill>
                <a:latin typeface="Arial"/>
                <a:cs typeface="Arial"/>
              </a:rPr>
              <a:t>columns </a:t>
            </a:r>
            <a:r>
              <a:rPr b="1" i="1" spc="-5" dirty="0">
                <a:solidFill>
                  <a:srgbClr val="C00000"/>
                </a:solidFill>
                <a:latin typeface="Arial"/>
                <a:cs typeface="Arial"/>
              </a:rPr>
              <a:t>to</a:t>
            </a:r>
            <a:r>
              <a:rPr b="1" i="1" spc="-27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i="1" spc="-14" dirty="0">
                <a:solidFill>
                  <a:srgbClr val="C00000"/>
                </a:solidFill>
                <a:latin typeface="Arial"/>
                <a:cs typeface="Arial"/>
              </a:rPr>
              <a:t>ensure</a:t>
            </a:r>
            <a:r>
              <a:rPr b="1" i="1" spc="-1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i="1" spc="-14" dirty="0">
                <a:solidFill>
                  <a:srgbClr val="C00000"/>
                </a:solidFill>
                <a:latin typeface="Arial"/>
                <a:cs typeface="Arial"/>
              </a:rPr>
              <a:t>safety</a:t>
            </a:r>
            <a:r>
              <a:rPr b="1" i="1" spc="-2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i="1" spc="-14" dirty="0">
                <a:solidFill>
                  <a:srgbClr val="C00000"/>
                </a:solidFill>
                <a:latin typeface="Arial"/>
                <a:cs typeface="Arial"/>
              </a:rPr>
              <a:t>and</a:t>
            </a:r>
            <a:r>
              <a:rPr b="1" i="1" spc="-27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i="1" spc="-14" dirty="0">
                <a:solidFill>
                  <a:srgbClr val="C00000"/>
                </a:solidFill>
                <a:latin typeface="Arial"/>
                <a:cs typeface="Arial"/>
              </a:rPr>
              <a:t>stability</a:t>
            </a:r>
            <a:r>
              <a:rPr b="1" i="1" spc="-1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i="1" spc="-9" dirty="0">
                <a:solidFill>
                  <a:srgbClr val="C00000"/>
                </a:solidFill>
                <a:latin typeface="Arial"/>
                <a:cs typeface="Arial"/>
              </a:rPr>
              <a:t>of</a:t>
            </a:r>
            <a:r>
              <a:rPr b="1" i="1" spc="-14" dirty="0">
                <a:solidFill>
                  <a:srgbClr val="C00000"/>
                </a:solidFill>
                <a:latin typeface="Arial"/>
                <a:cs typeface="Arial"/>
              </a:rPr>
              <a:t> structure</a:t>
            </a:r>
            <a:endParaRPr dirty="0">
              <a:latin typeface="Arial"/>
              <a:cs typeface="Arial"/>
            </a:endParaRPr>
          </a:p>
          <a:p>
            <a:pPr marL="359051" indent="-272602">
              <a:lnSpc>
                <a:spcPts val="1734"/>
              </a:lnSpc>
              <a:buFont typeface="Wingdings"/>
              <a:buChar char=""/>
              <a:tabLst>
                <a:tab pos="359051" algn="l"/>
                <a:tab pos="359627" algn="l"/>
              </a:tabLst>
            </a:pPr>
            <a:r>
              <a:rPr b="1" i="1" spc="-14" dirty="0">
                <a:solidFill>
                  <a:srgbClr val="C00000"/>
                </a:solidFill>
                <a:latin typeface="Arial"/>
                <a:cs typeface="Arial"/>
              </a:rPr>
              <a:t>Rain</a:t>
            </a:r>
            <a:r>
              <a:rPr b="1" i="1" spc="-36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i="1" spc="-14" dirty="0">
                <a:solidFill>
                  <a:srgbClr val="C00000"/>
                </a:solidFill>
                <a:latin typeface="Arial"/>
                <a:cs typeface="Arial"/>
              </a:rPr>
              <a:t>gutter</a:t>
            </a:r>
            <a:r>
              <a:rPr b="1" i="1" spc="-2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i="1" spc="-5" dirty="0">
                <a:solidFill>
                  <a:srgbClr val="C00000"/>
                </a:solidFill>
                <a:latin typeface="Arial"/>
                <a:cs typeface="Arial"/>
              </a:rPr>
              <a:t>to</a:t>
            </a:r>
            <a:r>
              <a:rPr b="1" i="1" spc="-36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i="1" spc="-14" dirty="0">
                <a:solidFill>
                  <a:srgbClr val="C00000"/>
                </a:solidFill>
                <a:latin typeface="Arial"/>
                <a:cs typeface="Arial"/>
              </a:rPr>
              <a:t>ensure</a:t>
            </a:r>
            <a:r>
              <a:rPr b="1" i="1" spc="-27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i="1" spc="-14" dirty="0">
                <a:solidFill>
                  <a:srgbClr val="C00000"/>
                </a:solidFill>
                <a:latin typeface="Arial"/>
                <a:cs typeface="Arial"/>
              </a:rPr>
              <a:t>draining</a:t>
            </a:r>
            <a:r>
              <a:rPr b="1" i="1" spc="-36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i="1" spc="-9" dirty="0">
                <a:solidFill>
                  <a:srgbClr val="C00000"/>
                </a:solidFill>
                <a:latin typeface="Arial"/>
                <a:cs typeface="Arial"/>
              </a:rPr>
              <a:t>rain</a:t>
            </a:r>
            <a:r>
              <a:rPr b="1" i="1" spc="-36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i="1" dirty="0">
                <a:solidFill>
                  <a:srgbClr val="C00000"/>
                </a:solidFill>
                <a:latin typeface="Arial"/>
                <a:cs typeface="Arial"/>
              </a:rPr>
              <a:t>/</a:t>
            </a:r>
            <a:r>
              <a:rPr b="1" i="1" spc="-27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i="1" spc="-14" dirty="0">
                <a:solidFill>
                  <a:srgbClr val="C00000"/>
                </a:solidFill>
                <a:latin typeface="Arial"/>
                <a:cs typeface="Arial"/>
              </a:rPr>
              <a:t>cleaning</a:t>
            </a:r>
            <a:r>
              <a:rPr b="1" i="1" spc="-32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i="1" spc="-14" dirty="0">
                <a:solidFill>
                  <a:srgbClr val="C00000"/>
                </a:solidFill>
                <a:latin typeface="Arial"/>
                <a:cs typeface="Arial"/>
              </a:rPr>
              <a:t>water</a:t>
            </a:r>
            <a:endParaRPr dirty="0">
              <a:latin typeface="Arial"/>
              <a:cs typeface="Arial"/>
            </a:endParaRPr>
          </a:p>
          <a:p>
            <a:pPr marL="359051" indent="-272602">
              <a:buFont typeface="Wingdings"/>
              <a:buChar char=""/>
              <a:tabLst>
                <a:tab pos="359051" algn="l"/>
                <a:tab pos="359627" algn="l"/>
              </a:tabLst>
            </a:pPr>
            <a:r>
              <a:rPr b="1" i="1" spc="-14" dirty="0">
                <a:solidFill>
                  <a:srgbClr val="C00000"/>
                </a:solidFill>
                <a:latin typeface="Arial"/>
                <a:cs typeface="Arial"/>
              </a:rPr>
              <a:t>Height</a:t>
            </a:r>
            <a:r>
              <a:rPr b="1" i="1" spc="-1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i="1" dirty="0">
                <a:solidFill>
                  <a:srgbClr val="C00000"/>
                </a:solidFill>
                <a:latin typeface="Arial"/>
                <a:cs typeface="Arial"/>
              </a:rPr>
              <a:t>–</a:t>
            </a:r>
            <a:r>
              <a:rPr b="1" i="1" spc="-2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i="1" spc="-9" dirty="0">
                <a:solidFill>
                  <a:srgbClr val="C00000"/>
                </a:solidFill>
                <a:latin typeface="Arial"/>
                <a:cs typeface="Arial"/>
              </a:rPr>
              <a:t>3.7</a:t>
            </a:r>
            <a:r>
              <a:rPr b="1" i="1" spc="-2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i="1" spc="-14" dirty="0">
                <a:solidFill>
                  <a:srgbClr val="C00000"/>
                </a:solidFill>
                <a:latin typeface="Arial"/>
                <a:cs typeface="Arial"/>
              </a:rPr>
              <a:t>meters</a:t>
            </a:r>
            <a:r>
              <a:rPr b="1" i="1" spc="-2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i="1" dirty="0">
                <a:solidFill>
                  <a:srgbClr val="C00000"/>
                </a:solidFill>
                <a:latin typeface="Arial"/>
                <a:cs typeface="Arial"/>
              </a:rPr>
              <a:t>–</a:t>
            </a:r>
            <a:r>
              <a:rPr b="1" i="1" spc="-2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i="1" spc="-14" dirty="0">
                <a:solidFill>
                  <a:srgbClr val="C00000"/>
                </a:solidFill>
                <a:latin typeface="Arial"/>
                <a:cs typeface="Arial"/>
              </a:rPr>
              <a:t>ensures</a:t>
            </a:r>
            <a:r>
              <a:rPr b="1" i="1" spc="-2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i="1" spc="-18" dirty="0">
                <a:solidFill>
                  <a:srgbClr val="C00000"/>
                </a:solidFill>
                <a:latin typeface="Arial"/>
                <a:cs typeface="Arial"/>
              </a:rPr>
              <a:t>mechanized</a:t>
            </a:r>
            <a:r>
              <a:rPr b="1" i="1" spc="-32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i="1" spc="-18" dirty="0">
                <a:solidFill>
                  <a:srgbClr val="C00000"/>
                </a:solidFill>
                <a:latin typeface="Arial"/>
                <a:cs typeface="Arial"/>
              </a:rPr>
              <a:t>equipment </a:t>
            </a:r>
            <a:r>
              <a:rPr b="1" i="1" spc="-9" dirty="0">
                <a:solidFill>
                  <a:srgbClr val="C00000"/>
                </a:solidFill>
                <a:latin typeface="Arial"/>
                <a:cs typeface="Arial"/>
              </a:rPr>
              <a:t>can</a:t>
            </a:r>
            <a:r>
              <a:rPr b="1" i="1" spc="-32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i="1" spc="-14" dirty="0">
                <a:solidFill>
                  <a:srgbClr val="C00000"/>
                </a:solidFill>
                <a:latin typeface="Arial"/>
                <a:cs typeface="Arial"/>
              </a:rPr>
              <a:t>pass</a:t>
            </a:r>
            <a:r>
              <a:rPr b="1" i="1" spc="-23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i="1" spc="-14" dirty="0">
                <a:solidFill>
                  <a:srgbClr val="C00000"/>
                </a:solidFill>
                <a:latin typeface="Arial"/>
                <a:cs typeface="Arial"/>
              </a:rPr>
              <a:t>through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7" name="Picture 7" descr="icarlogo.gif">
            <a:extLst>
              <a:ext uri="{FF2B5EF4-FFF2-40B4-BE49-F238E27FC236}">
                <a16:creationId xmlns="" xmlns:a16="http://schemas.microsoft.com/office/drawing/2014/main" id="{BCE27075-8424-747B-F718-F627731D14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090"/>
            <a:ext cx="941584" cy="80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C60D369-DA3B-9C71-69AD-AB1F7CDE7A39}"/>
              </a:ext>
            </a:extLst>
          </p:cNvPr>
          <p:cNvSpPr txBox="1"/>
          <p:nvPr/>
        </p:nvSpPr>
        <p:spPr>
          <a:xfrm>
            <a:off x="2569029" y="40090"/>
            <a:ext cx="6915630" cy="65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3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  <p:pic>
        <p:nvPicPr>
          <p:cNvPr id="9" name="Picture 8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86567F90-CA6F-506E-AB87-9A6FCCF72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12104" y="40090"/>
            <a:ext cx="995024" cy="978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700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="" xmlns:a16="http://schemas.microsoft.com/office/drawing/2014/main" id="{5B92BB69-1AB8-4509-6E6E-31E7CCDBF073}"/>
              </a:ext>
            </a:extLst>
          </p:cNvPr>
          <p:cNvSpPr txBox="1"/>
          <p:nvPr/>
        </p:nvSpPr>
        <p:spPr>
          <a:xfrm>
            <a:off x="1407561" y="760780"/>
            <a:ext cx="9339208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000" b="1" dirty="0">
                <a:solidFill>
                  <a:srgbClr val="FF0000"/>
                </a:solidFill>
                <a:latin typeface="Merriweather"/>
              </a:rPr>
              <a:t>Foundation Stone </a:t>
            </a:r>
            <a:r>
              <a:rPr lang="en-US" sz="3000" b="1" dirty="0" smtClean="0">
                <a:solidFill>
                  <a:srgbClr val="FF0000"/>
                </a:solidFill>
                <a:latin typeface="Merriweather"/>
              </a:rPr>
              <a:t>Ceremony on 19 Oct 2020</a:t>
            </a:r>
            <a:endParaRPr lang="en-US" sz="3000" b="1" dirty="0">
              <a:solidFill>
                <a:srgbClr val="FF0000"/>
              </a:solidFill>
              <a:latin typeface="Merriweathe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8B9210B-08B2-7FED-D4B7-6260F763D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05" y="1514246"/>
            <a:ext cx="5168711" cy="3968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1E4D895-4CC2-28A9-CBA5-EFEEA9C602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688" y="1746607"/>
            <a:ext cx="5168711" cy="3735849"/>
          </a:xfrm>
          <a:prstGeom prst="rect">
            <a:avLst/>
          </a:prstGeom>
        </p:spPr>
      </p:pic>
      <p:pic>
        <p:nvPicPr>
          <p:cNvPr id="4" name="Picture 7" descr="icarlogo.gif">
            <a:extLst>
              <a:ext uri="{FF2B5EF4-FFF2-40B4-BE49-F238E27FC236}">
                <a16:creationId xmlns="" xmlns:a16="http://schemas.microsoft.com/office/drawing/2014/main" id="{131A97EE-6C39-6BC4-7E59-6FC48A4F380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3648"/>
            <a:ext cx="10740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9861E225-C9AD-4855-3D53-255752632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74399" y="13647"/>
            <a:ext cx="1117603" cy="909146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56C49CC-CA69-38F2-3403-D4F236F4F30C}"/>
              </a:ext>
            </a:extLst>
          </p:cNvPr>
          <p:cNvSpPr txBox="1"/>
          <p:nvPr/>
        </p:nvSpPr>
        <p:spPr>
          <a:xfrm>
            <a:off x="1581150" y="13647"/>
            <a:ext cx="9029700" cy="646331"/>
          </a:xfrm>
          <a:prstGeom prst="rect">
            <a:avLst/>
          </a:prstGeom>
          <a:solidFill>
            <a:schemeClr val="accent5"/>
          </a:solidFill>
          <a:ln w="9525" cap="flat" cmpd="sng" algn="ctr">
            <a:solidFill>
              <a:schemeClr val="accent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</p:spTree>
    <p:extLst>
      <p:ext uri="{BB962C8B-B14F-4D97-AF65-F5344CB8AC3E}">
        <p14:creationId xmlns:p14="http://schemas.microsoft.com/office/powerpoint/2010/main" val="373396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="" xmlns:a16="http://schemas.microsoft.com/office/drawing/2014/main" id="{5B92BB69-1AB8-4509-6E6E-31E7CCDBF073}"/>
              </a:ext>
            </a:extLst>
          </p:cNvPr>
          <p:cNvSpPr txBox="1"/>
          <p:nvPr/>
        </p:nvSpPr>
        <p:spPr>
          <a:xfrm>
            <a:off x="1407561" y="760780"/>
            <a:ext cx="9339208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000" b="1" dirty="0">
                <a:solidFill>
                  <a:srgbClr val="FF0000"/>
                </a:solidFill>
                <a:latin typeface="Merriweather"/>
              </a:rPr>
              <a:t>Foundation Stone </a:t>
            </a:r>
            <a:r>
              <a:rPr lang="en-US" sz="3000" b="1" dirty="0" smtClean="0">
                <a:solidFill>
                  <a:srgbClr val="FF0000"/>
                </a:solidFill>
                <a:latin typeface="Merriweather"/>
              </a:rPr>
              <a:t>Ceremony on 19 Oct 2020</a:t>
            </a:r>
            <a:endParaRPr lang="en-US" sz="3000" b="1" dirty="0">
              <a:solidFill>
                <a:srgbClr val="FF0000"/>
              </a:solidFill>
              <a:latin typeface="Merriweather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E8FFE9A-CE26-4875-B92B-2DA963CD9D14}"/>
              </a:ext>
            </a:extLst>
          </p:cNvPr>
          <p:cNvSpPr/>
          <p:nvPr/>
        </p:nvSpPr>
        <p:spPr>
          <a:xfrm>
            <a:off x="133350" y="1988682"/>
            <a:ext cx="119253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000000"/>
                </a:solidFill>
                <a:latin typeface="Rockwell" panose="02060603020205020403" pitchFamily="18" charset="0"/>
              </a:rPr>
              <a:t>Chief Guest :  </a:t>
            </a:r>
            <a:r>
              <a:rPr lang="en-US" sz="2800" dirty="0">
                <a:solidFill>
                  <a:srgbClr val="000000"/>
                </a:solidFill>
                <a:latin typeface="Rockwell" panose="02060603020205020403" pitchFamily="18" charset="0"/>
              </a:rPr>
              <a:t>Smt. </a:t>
            </a:r>
            <a:r>
              <a:rPr lang="en-US" sz="2800" dirty="0" err="1">
                <a:solidFill>
                  <a:srgbClr val="000000"/>
                </a:solidFill>
                <a:latin typeface="Rockwell" panose="02060603020205020403" pitchFamily="18" charset="0"/>
              </a:rPr>
              <a:t>Manisha</a:t>
            </a:r>
            <a:r>
              <a:rPr lang="en-US" sz="2800" dirty="0">
                <a:solidFill>
                  <a:srgbClr val="000000"/>
                </a:solidFill>
                <a:latin typeface="Rockwell" panose="02060603020205020403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ckwell" panose="02060603020205020403" pitchFamily="18" charset="0"/>
              </a:rPr>
              <a:t>Sexena</a:t>
            </a:r>
            <a:r>
              <a:rPr lang="en-US" sz="2800" dirty="0">
                <a:solidFill>
                  <a:srgbClr val="000000"/>
                </a:solidFill>
                <a:latin typeface="Rockwell" panose="02060603020205020403" pitchFamily="18" charset="0"/>
              </a:rPr>
              <a:t>, IAS, Secretary, </a:t>
            </a:r>
            <a:r>
              <a:rPr lang="en-US" sz="2800" dirty="0" smtClean="0">
                <a:solidFill>
                  <a:srgbClr val="000000"/>
                </a:solidFill>
                <a:latin typeface="Rockwell" panose="02060603020205020403" pitchFamily="18" charset="0"/>
              </a:rPr>
              <a:t>GNCT</a:t>
            </a:r>
            <a:r>
              <a:rPr lang="en-US" sz="2800" dirty="0">
                <a:solidFill>
                  <a:srgbClr val="000000"/>
                </a:solidFill>
                <a:latin typeface="Rockwell" panose="02060603020205020403" pitchFamily="18" charset="0"/>
              </a:rPr>
              <a:t>, </a:t>
            </a:r>
            <a:r>
              <a:rPr lang="en-US" sz="2800" dirty="0" smtClean="0">
                <a:solidFill>
                  <a:srgbClr val="000000"/>
                </a:solidFill>
                <a:latin typeface="Rockwell" panose="02060603020205020403" pitchFamily="18" charset="0"/>
              </a:rPr>
              <a:t>Delhi,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FF0000"/>
                </a:solidFill>
                <a:latin typeface="Rockwell" panose="02060603020205020403" pitchFamily="18" charset="0"/>
              </a:rPr>
              <a:t>Presided by : </a:t>
            </a:r>
            <a:r>
              <a:rPr lang="en-US" sz="2800" dirty="0" err="1" smtClean="0">
                <a:solidFill>
                  <a:srgbClr val="FF0000"/>
                </a:solidFill>
                <a:latin typeface="Rockwell" panose="02060603020205020403" pitchFamily="18" charset="0"/>
              </a:rPr>
              <a:t>Dr</a:t>
            </a:r>
            <a:r>
              <a:rPr lang="en-US" sz="2800" dirty="0" smtClean="0">
                <a:solidFill>
                  <a:srgbClr val="FF0000"/>
                </a:solidFill>
                <a:latin typeface="Rockwell" panose="02060603020205020403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Rockwell" panose="02060603020205020403" pitchFamily="18" charset="0"/>
              </a:rPr>
              <a:t>Bijender</a:t>
            </a:r>
            <a:r>
              <a:rPr lang="en-US" sz="2800" dirty="0" smtClean="0">
                <a:solidFill>
                  <a:srgbClr val="FF0000"/>
                </a:solidFill>
                <a:latin typeface="Rockwell" panose="02060603020205020403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Rockwell" panose="02060603020205020403" pitchFamily="18" charset="0"/>
              </a:rPr>
              <a:t>Singh,President,NHRDF</a:t>
            </a:r>
            <a:r>
              <a:rPr lang="en-US" sz="2800" dirty="0" smtClean="0">
                <a:solidFill>
                  <a:srgbClr val="FF0000"/>
                </a:solidFill>
                <a:latin typeface="Rockwell" panose="02060603020205020403" pitchFamily="18" charset="0"/>
              </a:rPr>
              <a:t> &amp;NAFED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000000"/>
                </a:solidFill>
                <a:latin typeface="Rockwell" panose="02060603020205020403" pitchFamily="18" charset="0"/>
              </a:rPr>
              <a:t>Guest of </a:t>
            </a:r>
            <a:r>
              <a:rPr lang="en-US" sz="2800" dirty="0" err="1" smtClean="0">
                <a:solidFill>
                  <a:srgbClr val="000000"/>
                </a:solidFill>
                <a:latin typeface="Rockwell" panose="02060603020205020403" pitchFamily="18" charset="0"/>
              </a:rPr>
              <a:t>Honour</a:t>
            </a:r>
            <a:r>
              <a:rPr lang="en-US" sz="2800" dirty="0" smtClean="0">
                <a:solidFill>
                  <a:srgbClr val="000000"/>
                </a:solidFill>
                <a:latin typeface="Rockwell" panose="02060603020205020403" pitchFamily="18" charset="0"/>
              </a:rPr>
              <a:t> :  </a:t>
            </a:r>
            <a:r>
              <a:rPr lang="en-US" sz="2800" dirty="0" err="1">
                <a:solidFill>
                  <a:srgbClr val="000000"/>
                </a:solidFill>
                <a:latin typeface="Rockwell" panose="02060603020205020403" pitchFamily="18" charset="0"/>
              </a:rPr>
              <a:t>Sh</a:t>
            </a:r>
            <a:r>
              <a:rPr lang="en-US" sz="2800" dirty="0">
                <a:solidFill>
                  <a:srgbClr val="000000"/>
                </a:solidFill>
                <a:latin typeface="Rockwell" panose="02060603020205020403" pitchFamily="18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Rockwell" panose="02060603020205020403" pitchFamily="18" charset="0"/>
              </a:rPr>
              <a:t>S K </a:t>
            </a:r>
            <a:r>
              <a:rPr lang="en-US" sz="2800" dirty="0" err="1">
                <a:solidFill>
                  <a:srgbClr val="000000"/>
                </a:solidFill>
                <a:latin typeface="Rockwell" panose="02060603020205020403" pitchFamily="18" charset="0"/>
              </a:rPr>
              <a:t>Chadha</a:t>
            </a:r>
            <a:r>
              <a:rPr lang="en-US" sz="2800" dirty="0">
                <a:solidFill>
                  <a:srgbClr val="000000"/>
                </a:solidFill>
                <a:latin typeface="Rockwell" panose="02060603020205020403" pitchFamily="18" charset="0"/>
              </a:rPr>
              <a:t>, IFS, Managing Director, </a:t>
            </a:r>
            <a:r>
              <a:rPr lang="en-US" sz="2800" dirty="0" smtClean="0">
                <a:solidFill>
                  <a:srgbClr val="000000"/>
                </a:solidFill>
                <a:latin typeface="Rockwell" panose="02060603020205020403" pitchFamily="18" charset="0"/>
              </a:rPr>
              <a:t>NAFED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000000"/>
                </a:solidFill>
                <a:latin typeface="Rockwell" panose="02060603020205020403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Rockwell" panose="02060603020205020403" pitchFamily="18" charset="0"/>
              </a:rPr>
              <a:t>Dr. </a:t>
            </a:r>
            <a:r>
              <a:rPr lang="en-US" sz="2800" dirty="0" err="1">
                <a:solidFill>
                  <a:srgbClr val="FF0000"/>
                </a:solidFill>
                <a:latin typeface="Rockwell" panose="02060603020205020403" pitchFamily="18" charset="0"/>
              </a:rPr>
              <a:t>Naveen</a:t>
            </a:r>
            <a:r>
              <a:rPr lang="en-US" sz="2800" dirty="0">
                <a:solidFill>
                  <a:srgbClr val="FF0000"/>
                </a:solidFill>
                <a:latin typeface="Rockwell" panose="02060603020205020403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Rockwell" panose="02060603020205020403" pitchFamily="18" charset="0"/>
              </a:rPr>
              <a:t>Aggarwal</a:t>
            </a:r>
            <a:r>
              <a:rPr lang="en-US" sz="2800" dirty="0">
                <a:solidFill>
                  <a:srgbClr val="FF0000"/>
                </a:solidFill>
                <a:latin typeface="Rockwell" panose="02060603020205020403" pitchFamily="18" charset="0"/>
              </a:rPr>
              <a:t>, IAS. District </a:t>
            </a:r>
            <a:r>
              <a:rPr lang="en-US" sz="2800" dirty="0" smtClean="0">
                <a:solidFill>
                  <a:srgbClr val="FF0000"/>
                </a:solidFill>
                <a:latin typeface="Rockwell" panose="02060603020205020403" pitchFamily="18" charset="0"/>
              </a:rPr>
              <a:t>Magistrate, South . West Delhi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000000"/>
                </a:solidFill>
                <a:latin typeface="Rockwell" panose="02060603020205020403" pitchFamily="18" charset="0"/>
              </a:rPr>
              <a:t>Ms</a:t>
            </a:r>
            <a:r>
              <a:rPr lang="en-US" sz="2800" dirty="0">
                <a:solidFill>
                  <a:srgbClr val="000000"/>
                </a:solidFill>
                <a:latin typeface="Rockwell" panose="02060603020205020403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Rockwell" panose="02060603020205020403" pitchFamily="18" charset="0"/>
              </a:rPr>
              <a:t>Soumaya</a:t>
            </a:r>
            <a:r>
              <a:rPr lang="en-US" sz="2800" dirty="0">
                <a:solidFill>
                  <a:srgbClr val="000000"/>
                </a:solidFill>
                <a:latin typeface="Rockwell" panose="02060603020205020403" pitchFamily="18" charset="0"/>
              </a:rPr>
              <a:t> Sharma, IAS, SDM, </a:t>
            </a:r>
            <a:endParaRPr lang="en-US" sz="2800" dirty="0" smtClean="0">
              <a:solidFill>
                <a:srgbClr val="000000"/>
              </a:solidFill>
              <a:latin typeface="Rockwell" panose="02060603020205020403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FF0000"/>
                </a:solidFill>
                <a:latin typeface="Rockwell" panose="02060603020205020403" pitchFamily="18" charset="0"/>
              </a:rPr>
              <a:t>Mr</a:t>
            </a:r>
            <a:r>
              <a:rPr lang="en-US" sz="2800" dirty="0">
                <a:solidFill>
                  <a:srgbClr val="FF0000"/>
                </a:solidFill>
                <a:latin typeface="Rockwell" panose="02060603020205020403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Rockwell" panose="02060603020205020403" pitchFamily="18" charset="0"/>
              </a:rPr>
              <a:t>Vikash</a:t>
            </a:r>
            <a:r>
              <a:rPr lang="en-US" sz="2800" dirty="0">
                <a:solidFill>
                  <a:srgbClr val="FF0000"/>
                </a:solidFill>
                <a:latin typeface="Rockwell" panose="02060603020205020403" pitchFamily="18" charset="0"/>
              </a:rPr>
              <a:t> Bhatt, AGM, NABARD  </a:t>
            </a:r>
          </a:p>
        </p:txBody>
      </p:sp>
      <p:pic>
        <p:nvPicPr>
          <p:cNvPr id="4" name="Picture 7" descr="icarlogo.gif">
            <a:extLst>
              <a:ext uri="{FF2B5EF4-FFF2-40B4-BE49-F238E27FC236}">
                <a16:creationId xmlns="" xmlns:a16="http://schemas.microsoft.com/office/drawing/2014/main" id="{131A97EE-6C39-6BC4-7E59-6FC48A4F380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3648"/>
            <a:ext cx="10740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9861E225-C9AD-4855-3D53-255752632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74399" y="13647"/>
            <a:ext cx="1117603" cy="909146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56C49CC-CA69-38F2-3403-D4F236F4F30C}"/>
              </a:ext>
            </a:extLst>
          </p:cNvPr>
          <p:cNvSpPr txBox="1"/>
          <p:nvPr/>
        </p:nvSpPr>
        <p:spPr>
          <a:xfrm>
            <a:off x="1581150" y="13647"/>
            <a:ext cx="9029700" cy="646331"/>
          </a:xfrm>
          <a:prstGeom prst="rect">
            <a:avLst/>
          </a:prstGeom>
          <a:solidFill>
            <a:schemeClr val="accent5"/>
          </a:solidFill>
          <a:ln w="9525" cap="flat" cmpd="sng" algn="ctr">
            <a:solidFill>
              <a:schemeClr val="accent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</p:spTree>
    <p:extLst>
      <p:ext uri="{BB962C8B-B14F-4D97-AF65-F5344CB8AC3E}">
        <p14:creationId xmlns:p14="http://schemas.microsoft.com/office/powerpoint/2010/main" val="383545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kvkdelhi.org/wp-content/uploads/2019/04/HD1-150x150.jp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28" name="AutoShape 4" descr="https://kvkdelhi.org/wp-content/uploads/2019/04/HD1-150x150.jp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6" name="Picture 8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793A0268-D986-4258-99C7-6B22BD9EF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74399" y="-1"/>
            <a:ext cx="1117603" cy="909146"/>
          </a:xfrm>
          <a:prstGeom prst="rect">
            <a:avLst/>
          </a:prstGeom>
          <a:noFill/>
        </p:spPr>
      </p:pic>
      <p:pic>
        <p:nvPicPr>
          <p:cNvPr id="17" name="Picture 7" descr="icarlogo.gif">
            <a:extLst>
              <a:ext uri="{FF2B5EF4-FFF2-40B4-BE49-F238E27FC236}">
                <a16:creationId xmlns="" xmlns:a16="http://schemas.microsoft.com/office/drawing/2014/main" id="{F03DD97C-955F-4EAF-9C76-FF011B7B329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0740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C5A9C73-3C9F-4F38-891D-7698442FD55D}"/>
              </a:ext>
            </a:extLst>
          </p:cNvPr>
          <p:cNvSpPr txBox="1"/>
          <p:nvPr/>
        </p:nvSpPr>
        <p:spPr>
          <a:xfrm>
            <a:off x="1074034" y="96076"/>
            <a:ext cx="10000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  <p:pic>
        <p:nvPicPr>
          <p:cNvPr id="14" name="Picture 13"/>
          <p:cNvPicPr/>
          <p:nvPr/>
        </p:nvPicPr>
        <p:blipFill>
          <a:blip r:embed="rId4"/>
          <a:srcRect t="15179" r="1147" b="14175"/>
          <a:stretch>
            <a:fillRect/>
          </a:stretch>
        </p:blipFill>
        <p:spPr bwMode="auto">
          <a:xfrm>
            <a:off x="235535" y="1593272"/>
            <a:ext cx="5985156" cy="4904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E46E075-6A6E-BAB8-66A0-E82EE19E4D5A}"/>
              </a:ext>
            </a:extLst>
          </p:cNvPr>
          <p:cNvSpPr txBox="1"/>
          <p:nvPr/>
        </p:nvSpPr>
        <p:spPr>
          <a:xfrm>
            <a:off x="200895" y="1100912"/>
            <a:ext cx="11790210" cy="523220"/>
          </a:xfrm>
          <a:prstGeom prst="rect">
            <a:avLst/>
          </a:prstGeom>
          <a:gradFill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 Coverage</a:t>
            </a:r>
            <a:endParaRPr lang="en-IN" sz="2800" dirty="0">
              <a:solidFill>
                <a:srgbClr val="FF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81017" y="1726058"/>
            <a:ext cx="5683626" cy="477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55821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C5A9C73-3C9F-4F38-891D-7698442FD55D}"/>
              </a:ext>
            </a:extLst>
          </p:cNvPr>
          <p:cNvSpPr txBox="1"/>
          <p:nvPr/>
        </p:nvSpPr>
        <p:spPr>
          <a:xfrm>
            <a:off x="352323" y="2235841"/>
            <a:ext cx="114437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kern="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</a:t>
            </a:r>
            <a:r>
              <a:rPr lang="en-US" altLang="en-US" sz="4800" b="1" kern="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KVK, NHRDF and NAFED </a:t>
            </a:r>
            <a:r>
              <a:rPr lang="en-US" altLang="en-US" sz="4800" b="1" kern="0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(10:20:70) for </a:t>
            </a:r>
            <a:r>
              <a:rPr lang="en-US" altLang="en-US" sz="4800" b="1" kern="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utilization of power </a:t>
            </a:r>
            <a:r>
              <a:rPr lang="en-US" altLang="en-US" sz="4800" b="1" kern="0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through </a:t>
            </a:r>
            <a:r>
              <a:rPr lang="en-US" altLang="en-US" sz="4800" b="1" kern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Virtual Net Metering  </a:t>
            </a:r>
            <a:r>
              <a:rPr lang="en-US" altLang="en-US" sz="48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BSES Grid </a:t>
            </a:r>
            <a:endParaRPr lang="en-US" altLang="en-US" sz="4800" b="1" kern="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800" b="1" kern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kern="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04</a:t>
            </a:r>
            <a:r>
              <a:rPr lang="en-US" altLang="en-US" sz="4800" b="1" kern="0" baseline="300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4800" b="1" kern="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February, 2021</a:t>
            </a:r>
          </a:p>
        </p:txBody>
      </p:sp>
      <p:pic>
        <p:nvPicPr>
          <p:cNvPr id="3" name="Picture 2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793A0268-D986-4258-99C7-6B22BD9EF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74399" y="13647"/>
            <a:ext cx="1117603" cy="909146"/>
          </a:xfrm>
          <a:prstGeom prst="rect">
            <a:avLst/>
          </a:prstGeom>
          <a:noFill/>
        </p:spPr>
      </p:pic>
      <p:pic>
        <p:nvPicPr>
          <p:cNvPr id="4" name="Picture 7" descr="icarlogo.gif">
            <a:extLst>
              <a:ext uri="{FF2B5EF4-FFF2-40B4-BE49-F238E27FC236}">
                <a16:creationId xmlns="" xmlns:a16="http://schemas.microsoft.com/office/drawing/2014/main" id="{F03DD97C-955F-4EAF-9C76-FF011B7B329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3648"/>
            <a:ext cx="10740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C5A9C73-3C9F-4F38-891D-7698442FD55D}"/>
              </a:ext>
            </a:extLst>
          </p:cNvPr>
          <p:cNvSpPr txBox="1"/>
          <p:nvPr/>
        </p:nvSpPr>
        <p:spPr>
          <a:xfrm>
            <a:off x="1074034" y="-62552"/>
            <a:ext cx="10000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</p:spTree>
    <p:extLst>
      <p:ext uri="{BB962C8B-B14F-4D97-AF65-F5344CB8AC3E}">
        <p14:creationId xmlns:p14="http://schemas.microsoft.com/office/powerpoint/2010/main" val="311804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793A0268-D986-4258-99C7-6B22BD9EF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74399" y="13647"/>
            <a:ext cx="1117603" cy="909146"/>
          </a:xfrm>
          <a:prstGeom prst="rect">
            <a:avLst/>
          </a:prstGeom>
          <a:noFill/>
        </p:spPr>
      </p:pic>
      <p:pic>
        <p:nvPicPr>
          <p:cNvPr id="10" name="Picture 7" descr="icarlogo.gif">
            <a:extLst>
              <a:ext uri="{FF2B5EF4-FFF2-40B4-BE49-F238E27FC236}">
                <a16:creationId xmlns="" xmlns:a16="http://schemas.microsoft.com/office/drawing/2014/main" id="{F03DD97C-955F-4EAF-9C76-FF011B7B329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3648"/>
            <a:ext cx="10740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C5A9C73-3C9F-4F38-891D-7698442FD55D}"/>
              </a:ext>
            </a:extLst>
          </p:cNvPr>
          <p:cNvSpPr txBox="1"/>
          <p:nvPr/>
        </p:nvSpPr>
        <p:spPr>
          <a:xfrm>
            <a:off x="1074034" y="-62552"/>
            <a:ext cx="10000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890148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kern="0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3200" b="1" kern="0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onitoring of Project by Higher Officials of GNCT Delhi </a:t>
            </a:r>
          </a:p>
          <a:p>
            <a:pPr algn="ctr"/>
            <a:r>
              <a:rPr lang="en-US" altLang="en-US" sz="3200" b="1" kern="0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[ 10</a:t>
            </a:r>
            <a:r>
              <a:rPr lang="en-US" altLang="en-US" sz="3200" b="1" kern="0" baseline="30000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3200" b="1" kern="0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Feb 2021 ]</a:t>
            </a:r>
            <a:endParaRPr lang="en-US" altLang="en-US" sz="3200" b="1" kern="0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033753"/>
            <a:ext cx="6059606" cy="4824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1493" y="2081048"/>
            <a:ext cx="6050507" cy="477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9430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C5A9C73-3C9F-4F38-891D-7698442FD55D}"/>
              </a:ext>
            </a:extLst>
          </p:cNvPr>
          <p:cNvSpPr txBox="1"/>
          <p:nvPr/>
        </p:nvSpPr>
        <p:spPr>
          <a:xfrm>
            <a:off x="317291" y="1311166"/>
            <a:ext cx="58312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400" b="1" kern="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kern="0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Commissioning of   </a:t>
            </a:r>
            <a:r>
              <a:rPr lang="en-US" altLang="en-US" sz="5400" b="1" kern="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Grid </a:t>
            </a:r>
          </a:p>
          <a:p>
            <a:pPr algn="ctr"/>
            <a:r>
              <a:rPr lang="en-US" altLang="en-US" sz="5400" b="1" kern="0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12th  February, 2021</a:t>
            </a:r>
            <a:endParaRPr lang="en-US" altLang="en-US" sz="4000" b="1" kern="0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793A0268-D986-4258-99C7-6B22BD9EF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74399" y="13647"/>
            <a:ext cx="1117603" cy="909146"/>
          </a:xfrm>
          <a:prstGeom prst="rect">
            <a:avLst/>
          </a:prstGeom>
          <a:noFill/>
        </p:spPr>
      </p:pic>
      <p:pic>
        <p:nvPicPr>
          <p:cNvPr id="4" name="Picture 7" descr="icarlogo.gif">
            <a:extLst>
              <a:ext uri="{FF2B5EF4-FFF2-40B4-BE49-F238E27FC236}">
                <a16:creationId xmlns="" xmlns:a16="http://schemas.microsoft.com/office/drawing/2014/main" id="{F03DD97C-955F-4EAF-9C76-FF011B7B329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3648"/>
            <a:ext cx="10740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C5A9C73-3C9F-4F38-891D-7698442FD55D}"/>
              </a:ext>
            </a:extLst>
          </p:cNvPr>
          <p:cNvSpPr txBox="1"/>
          <p:nvPr/>
        </p:nvSpPr>
        <p:spPr>
          <a:xfrm>
            <a:off x="1074034" y="-62552"/>
            <a:ext cx="10000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976" y="1184853"/>
            <a:ext cx="5987143" cy="567314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kvkdelhi.org/wp-content/uploads/2019/04/HD1-150x150.jp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28" name="AutoShape 4" descr="https://kvkdelhi.org/wp-content/uploads/2019/04/HD1-150x150.jp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6" name="Picture 8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793A0268-D986-4258-99C7-6B22BD9EF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74399" y="-1"/>
            <a:ext cx="1117603" cy="909146"/>
          </a:xfrm>
          <a:prstGeom prst="rect">
            <a:avLst/>
          </a:prstGeom>
          <a:noFill/>
        </p:spPr>
      </p:pic>
      <p:pic>
        <p:nvPicPr>
          <p:cNvPr id="17" name="Picture 7" descr="icarlogo.gif">
            <a:extLst>
              <a:ext uri="{FF2B5EF4-FFF2-40B4-BE49-F238E27FC236}">
                <a16:creationId xmlns="" xmlns:a16="http://schemas.microsoft.com/office/drawing/2014/main" id="{F03DD97C-955F-4EAF-9C76-FF011B7B329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0740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C5A9C73-3C9F-4F38-891D-7698442FD55D}"/>
              </a:ext>
            </a:extLst>
          </p:cNvPr>
          <p:cNvSpPr txBox="1"/>
          <p:nvPr/>
        </p:nvSpPr>
        <p:spPr>
          <a:xfrm>
            <a:off x="1183422" y="68457"/>
            <a:ext cx="10000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829FE81-BAAA-4858-9D91-862FC8CBF5D7}"/>
              </a:ext>
            </a:extLst>
          </p:cNvPr>
          <p:cNvSpPr txBox="1"/>
          <p:nvPr/>
        </p:nvSpPr>
        <p:spPr>
          <a:xfrm>
            <a:off x="751797" y="805260"/>
            <a:ext cx="10863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Solar Farm Demonstration Unit Inauguration</a:t>
            </a:r>
            <a:endParaRPr lang="en-US" altLang="en-US" sz="4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D3CD2EC-6C77-4058-8C4F-CCEEFAC7A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551" y="1792173"/>
            <a:ext cx="9409210" cy="392282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52550" y="5772835"/>
            <a:ext cx="9448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Solar Farm Demonstration Unit Inauguration  by Dr. G. R. </a:t>
            </a:r>
            <a:r>
              <a:rPr 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Chintala</a:t>
            </a:r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 Chairman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itchFamily="18" charset="0"/>
              </a:rPr>
              <a:t>NABARD</a:t>
            </a:r>
            <a:endParaRPr lang="en-I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399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B4ACAE9F-BCF2-42DD-8300-CB653BA77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27391" y="54592"/>
            <a:ext cx="1096369" cy="1078686"/>
          </a:xfrm>
          <a:prstGeom prst="rect">
            <a:avLst/>
          </a:prstGeom>
          <a:noFill/>
        </p:spPr>
      </p:pic>
      <p:pic>
        <p:nvPicPr>
          <p:cNvPr id="18" name="Picture 7" descr="icarlogo.gif">
            <a:extLst>
              <a:ext uri="{FF2B5EF4-FFF2-40B4-BE49-F238E27FC236}">
                <a16:creationId xmlns="" xmlns:a16="http://schemas.microsoft.com/office/drawing/2014/main" id="{828DEEF2-7B21-4AE9-9B06-C3D7D5A673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120" y="-1"/>
            <a:ext cx="1000826" cy="98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99B0671-1950-4710-8AA2-B85FBB8B6390}"/>
              </a:ext>
            </a:extLst>
          </p:cNvPr>
          <p:cNvSpPr txBox="1"/>
          <p:nvPr/>
        </p:nvSpPr>
        <p:spPr>
          <a:xfrm>
            <a:off x="1103785" y="0"/>
            <a:ext cx="9791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43E19B1-E844-A0B6-8975-A6762F6E2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907" y="1348997"/>
            <a:ext cx="11133597" cy="514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7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61191C0-1CDE-4A5D-856A-58499C811CD2}"/>
              </a:ext>
            </a:extLst>
          </p:cNvPr>
          <p:cNvSpPr txBox="1"/>
          <p:nvPr/>
        </p:nvSpPr>
        <p:spPr>
          <a:xfrm>
            <a:off x="812073" y="801774"/>
            <a:ext cx="10674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Project Monitoring Committee 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eeting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 09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April, 2021</a:t>
            </a:r>
            <a:endParaRPr lang="en-I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8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793A0268-D986-4258-99C7-6B22BD9EF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74399" y="-1"/>
            <a:ext cx="1117603" cy="909146"/>
          </a:xfrm>
          <a:prstGeom prst="rect">
            <a:avLst/>
          </a:prstGeom>
          <a:noFill/>
        </p:spPr>
      </p:pic>
      <p:pic>
        <p:nvPicPr>
          <p:cNvPr id="14" name="Picture 7" descr="icarlogo.gif">
            <a:extLst>
              <a:ext uri="{FF2B5EF4-FFF2-40B4-BE49-F238E27FC236}">
                <a16:creationId xmlns="" xmlns:a16="http://schemas.microsoft.com/office/drawing/2014/main" id="{F03DD97C-955F-4EAF-9C76-FF011B7B329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0740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C5A9C73-3C9F-4F38-891D-7698442FD55D}"/>
              </a:ext>
            </a:extLst>
          </p:cNvPr>
          <p:cNvSpPr txBox="1"/>
          <p:nvPr/>
        </p:nvSpPr>
        <p:spPr>
          <a:xfrm>
            <a:off x="1074034" y="-76200"/>
            <a:ext cx="10000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/>
          <a:srcRect r="5821" b="20613"/>
          <a:stretch>
            <a:fillRect/>
          </a:stretch>
        </p:blipFill>
        <p:spPr bwMode="auto">
          <a:xfrm>
            <a:off x="156754" y="1907177"/>
            <a:ext cx="6061165" cy="459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5"/>
          <a:srcRect l="15494" r="9057" b="18232"/>
          <a:stretch>
            <a:fillRect/>
          </a:stretch>
        </p:blipFill>
        <p:spPr bwMode="auto">
          <a:xfrm>
            <a:off x="6363731" y="1933302"/>
            <a:ext cx="5667161" cy="4624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37876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61191C0-1CDE-4A5D-856A-58499C811CD2}"/>
              </a:ext>
            </a:extLst>
          </p:cNvPr>
          <p:cNvSpPr txBox="1"/>
          <p:nvPr/>
        </p:nvSpPr>
        <p:spPr>
          <a:xfrm>
            <a:off x="812073" y="801774"/>
            <a:ext cx="10674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Project Monitoring Committee meeting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04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May, 2022</a:t>
            </a:r>
            <a:endParaRPr lang="en-I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8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793A0268-D986-4258-99C7-6B22BD9EF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74399" y="-1"/>
            <a:ext cx="1117603" cy="909146"/>
          </a:xfrm>
          <a:prstGeom prst="rect">
            <a:avLst/>
          </a:prstGeom>
          <a:noFill/>
        </p:spPr>
      </p:pic>
      <p:pic>
        <p:nvPicPr>
          <p:cNvPr id="14" name="Picture 7" descr="icarlogo.gif">
            <a:extLst>
              <a:ext uri="{FF2B5EF4-FFF2-40B4-BE49-F238E27FC236}">
                <a16:creationId xmlns="" xmlns:a16="http://schemas.microsoft.com/office/drawing/2014/main" id="{F03DD97C-955F-4EAF-9C76-FF011B7B329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0740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C5A9C73-3C9F-4F38-891D-7698442FD55D}"/>
              </a:ext>
            </a:extLst>
          </p:cNvPr>
          <p:cNvSpPr txBox="1"/>
          <p:nvPr/>
        </p:nvSpPr>
        <p:spPr>
          <a:xfrm>
            <a:off x="1074034" y="-76200"/>
            <a:ext cx="10000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49B8729-6A23-F989-A0F5-51FFA3A4D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24" y="2039343"/>
            <a:ext cx="5719994" cy="45322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0F332A7-AB29-A2E6-BE21-4A69C7768D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094" y="2039344"/>
            <a:ext cx="5719994" cy="453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97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4F9E079-1742-A114-23BD-DD1DE2398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88" y="1962615"/>
            <a:ext cx="6707470" cy="44897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7878CBD-79C1-8086-00BD-F88B4B5AF2C6}"/>
              </a:ext>
            </a:extLst>
          </p:cNvPr>
          <p:cNvSpPr txBox="1"/>
          <p:nvPr/>
        </p:nvSpPr>
        <p:spPr>
          <a:xfrm>
            <a:off x="44603" y="798951"/>
            <a:ext cx="11719931" cy="83099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Brainstorming </a:t>
            </a:r>
            <a:r>
              <a:rPr lang="en-US" sz="2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Session 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 Agri-photovoltaic Value </a:t>
            </a:r>
            <a:r>
              <a:rPr lang="en-US" sz="2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Chain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Potential </a:t>
            </a:r>
            <a:r>
              <a:rPr lang="en-US" sz="2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</a:p>
          <a:p>
            <a:pPr algn="ctr"/>
            <a:r>
              <a:rPr lang="en-US" sz="2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olar as 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third crop to </a:t>
            </a:r>
            <a:r>
              <a:rPr lang="en-US" sz="2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Triple Farmer’s 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income on 02 </a:t>
            </a:r>
            <a:r>
              <a:rPr lang="en-US" sz="2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September,2022</a:t>
            </a:r>
            <a:endParaRPr lang="en-I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247D40D-B624-B941-2DB5-4FF07FF10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05" b="20941"/>
          <a:stretch/>
        </p:blipFill>
        <p:spPr>
          <a:xfrm>
            <a:off x="7623424" y="2071759"/>
            <a:ext cx="4321996" cy="4380563"/>
          </a:xfrm>
          <a:prstGeom prst="rect">
            <a:avLst/>
          </a:prstGeom>
        </p:spPr>
      </p:pic>
      <p:pic>
        <p:nvPicPr>
          <p:cNvPr id="10" name="Picture 8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35E4502A-4F90-41DA-DF6B-6000DA26F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74399" y="-1"/>
            <a:ext cx="1117603" cy="909146"/>
          </a:xfrm>
          <a:prstGeom prst="rect">
            <a:avLst/>
          </a:prstGeom>
          <a:noFill/>
        </p:spPr>
      </p:pic>
      <p:pic>
        <p:nvPicPr>
          <p:cNvPr id="11" name="Picture 7" descr="icarlogo.gif">
            <a:extLst>
              <a:ext uri="{FF2B5EF4-FFF2-40B4-BE49-F238E27FC236}">
                <a16:creationId xmlns="" xmlns:a16="http://schemas.microsoft.com/office/drawing/2014/main" id="{9A118230-45DA-D8FE-BF44-91866820D13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03" y="11151"/>
            <a:ext cx="920771" cy="90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0D9CB7F-0289-E9F8-59E2-9A4091E7B197}"/>
              </a:ext>
            </a:extLst>
          </p:cNvPr>
          <p:cNvSpPr txBox="1"/>
          <p:nvPr/>
        </p:nvSpPr>
        <p:spPr>
          <a:xfrm>
            <a:off x="1074034" y="91065"/>
            <a:ext cx="10000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</p:spTree>
    <p:extLst>
      <p:ext uri="{BB962C8B-B14F-4D97-AF65-F5344CB8AC3E}">
        <p14:creationId xmlns:p14="http://schemas.microsoft.com/office/powerpoint/2010/main" val="3531869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8C3DD850-8601-B481-A519-B1E753FEE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518" y="828557"/>
            <a:ext cx="11878963" cy="830997"/>
          </a:xfrm>
          <a:prstGeom prst="rect">
            <a:avLst/>
          </a:prstGeom>
          <a:solidFill>
            <a:srgbClr val="FEFEFE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37659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64029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State  Level Seminar on 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“Solar Energy in Agriculture” </a:t>
            </a:r>
            <a:r>
              <a:rPr lang="en-US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Inaugurated</a:t>
            </a:r>
          </a:p>
          <a:p>
            <a:pPr algn="ctr" defTabSz="764029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by </a:t>
            </a:r>
            <a:r>
              <a:rPr lang="en-US" sz="2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 K Singh, Ag Commissioner,Govt of India </a:t>
            </a:r>
            <a:endParaRPr lang="en-US" sz="2700" b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" name="Picture 2" descr="H:\KVK portal\January,2023\IMG_3406 (1).jpg">
            <a:extLst>
              <a:ext uri="{FF2B5EF4-FFF2-40B4-BE49-F238E27FC236}">
                <a16:creationId xmlns="" xmlns:a16="http://schemas.microsoft.com/office/drawing/2014/main" id="{8E4B8B4A-19C0-DECA-E5F0-BF353C36F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0" y="1750784"/>
            <a:ext cx="5101609" cy="4983137"/>
          </a:xfrm>
          <a:prstGeom prst="rect">
            <a:avLst/>
          </a:prstGeom>
          <a:noFill/>
        </p:spPr>
      </p:pic>
      <p:pic>
        <p:nvPicPr>
          <p:cNvPr id="4" name="Picture 3" descr="H:\KVK portal\December\WhatsApp Image 2022-12-29 at 2.20.57 PM.jpeg">
            <a:extLst>
              <a:ext uri="{FF2B5EF4-FFF2-40B4-BE49-F238E27FC236}">
                <a16:creationId xmlns="" xmlns:a16="http://schemas.microsoft.com/office/drawing/2014/main" id="{29306518-FF66-3DA7-C985-7D2C56805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7442" y="1659554"/>
            <a:ext cx="5224161" cy="5198445"/>
          </a:xfrm>
          <a:prstGeom prst="rect">
            <a:avLst/>
          </a:prstGeom>
          <a:noFill/>
        </p:spPr>
      </p:pic>
      <p:pic>
        <p:nvPicPr>
          <p:cNvPr id="5" name="Picture 7" descr="icarlogo.gif">
            <a:extLst>
              <a:ext uri="{FF2B5EF4-FFF2-40B4-BE49-F238E27FC236}">
                <a16:creationId xmlns="" xmlns:a16="http://schemas.microsoft.com/office/drawing/2014/main" id="{9BC9A7B4-ED31-1156-6728-6586C416940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03" y="11151"/>
            <a:ext cx="920771" cy="90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C2AC5256-871A-1FBD-D2B6-4AD0AB82E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74399" y="-1"/>
            <a:ext cx="1117603" cy="909146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2CDB05D-3813-BCC8-DE6D-45B1310C5527}"/>
              </a:ext>
            </a:extLst>
          </p:cNvPr>
          <p:cNvSpPr txBox="1"/>
          <p:nvPr/>
        </p:nvSpPr>
        <p:spPr>
          <a:xfrm>
            <a:off x="1074034" y="46330"/>
            <a:ext cx="10000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</p:spTree>
    <p:extLst>
      <p:ext uri="{BB962C8B-B14F-4D97-AF65-F5344CB8AC3E}">
        <p14:creationId xmlns:p14="http://schemas.microsoft.com/office/powerpoint/2010/main" val="531525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57" y="1426612"/>
            <a:ext cx="5651743" cy="51028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28094" y="1724817"/>
            <a:ext cx="55895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Solar photovoltaic panel  for electric unit generation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770519" y="4360439"/>
            <a:ext cx="4518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Between  ground and PV-module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67055" y="6068217"/>
            <a:ext cx="3109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Ground level farming </a:t>
            </a:r>
          </a:p>
        </p:txBody>
      </p:sp>
      <p:sp>
        <p:nvSpPr>
          <p:cNvPr id="11" name="Rectangle 10"/>
          <p:cNvSpPr/>
          <p:nvPr/>
        </p:nvSpPr>
        <p:spPr>
          <a:xfrm rot="16200000">
            <a:off x="-1968769" y="3457863"/>
            <a:ext cx="58559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Three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tier</a:t>
            </a:r>
            <a:r>
              <a:rPr lang="en-I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Farming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</a:p>
        </p:txBody>
      </p:sp>
      <p:sp>
        <p:nvSpPr>
          <p:cNvPr id="12" name="Down Arrow 11"/>
          <p:cNvSpPr/>
          <p:nvPr/>
        </p:nvSpPr>
        <p:spPr bwMode="auto">
          <a:xfrm rot="10800000">
            <a:off x="3146610" y="4840940"/>
            <a:ext cx="524436" cy="1156447"/>
          </a:xfrm>
          <a:prstGeom prst="down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Down Arrow 12"/>
          <p:cNvSpPr/>
          <p:nvPr/>
        </p:nvSpPr>
        <p:spPr bwMode="auto">
          <a:xfrm rot="10800000">
            <a:off x="3124197" y="2702858"/>
            <a:ext cx="573743" cy="1564341"/>
          </a:xfrm>
          <a:prstGeom prst="down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4" name="Picture 13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793A0268-D986-4258-99C7-6B22BD9EF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96403" y="-1"/>
            <a:ext cx="995599" cy="809898"/>
          </a:xfrm>
          <a:prstGeom prst="rect">
            <a:avLst/>
          </a:prstGeom>
          <a:noFill/>
        </p:spPr>
      </p:pic>
      <p:pic>
        <p:nvPicPr>
          <p:cNvPr id="15" name="Picture 7" descr="icarlogo.gif">
            <a:extLst>
              <a:ext uri="{FF2B5EF4-FFF2-40B4-BE49-F238E27FC236}">
                <a16:creationId xmlns="" xmlns:a16="http://schemas.microsoft.com/office/drawing/2014/main" id="{F03DD97C-955F-4EAF-9C76-FF011B7B329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10740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C5A9C73-3C9F-4F38-891D-7698442FD55D}"/>
              </a:ext>
            </a:extLst>
          </p:cNvPr>
          <p:cNvSpPr txBox="1"/>
          <p:nvPr/>
        </p:nvSpPr>
        <p:spPr>
          <a:xfrm>
            <a:off x="1074034" y="-76200"/>
            <a:ext cx="10000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FF29A3A-6E29-7AC2-8204-2C6769C0D70F}"/>
              </a:ext>
            </a:extLst>
          </p:cNvPr>
          <p:cNvSpPr txBox="1"/>
          <p:nvPr/>
        </p:nvSpPr>
        <p:spPr>
          <a:xfrm>
            <a:off x="3697941" y="622203"/>
            <a:ext cx="4792916" cy="46166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I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rop production  under solar unit</a:t>
            </a:r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17" name="Down Arrow 16"/>
          <p:cNvSpPr/>
          <p:nvPr/>
        </p:nvSpPr>
        <p:spPr bwMode="auto">
          <a:xfrm rot="10800000">
            <a:off x="3276597" y="2855258"/>
            <a:ext cx="573743" cy="1564341"/>
          </a:xfrm>
          <a:prstGeom prst="down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78983A9-AF3C-045F-A9CC-6B738E366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651FD58-0C4C-621F-FA92-5FB2F95E08B2}"/>
              </a:ext>
            </a:extLst>
          </p:cNvPr>
          <p:cNvSpPr/>
          <p:nvPr/>
        </p:nvSpPr>
        <p:spPr>
          <a:xfrm>
            <a:off x="1074034" y="752582"/>
            <a:ext cx="100003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limpses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crops at Different Stage and seasons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98C6CAD-49E2-D636-25D2-9BCB07262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2" y="1384662"/>
            <a:ext cx="5972586" cy="52643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DBDEB7E-940D-A181-4272-C948E7B07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58" y="1384662"/>
            <a:ext cx="5939641" cy="5264332"/>
          </a:xfrm>
          <a:prstGeom prst="rect">
            <a:avLst/>
          </a:prstGeom>
        </p:spPr>
      </p:pic>
      <p:pic>
        <p:nvPicPr>
          <p:cNvPr id="6" name="Picture 5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37E6FCFF-1D82-62E1-9EA0-15167344A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96403" y="-1"/>
            <a:ext cx="995599" cy="809898"/>
          </a:xfrm>
          <a:prstGeom prst="rect">
            <a:avLst/>
          </a:prstGeom>
          <a:noFill/>
        </p:spPr>
      </p:pic>
      <p:pic>
        <p:nvPicPr>
          <p:cNvPr id="7" name="Picture 7" descr="icarlogo.gif">
            <a:extLst>
              <a:ext uri="{FF2B5EF4-FFF2-40B4-BE49-F238E27FC236}">
                <a16:creationId xmlns="" xmlns:a16="http://schemas.microsoft.com/office/drawing/2014/main" id="{88F388F6-81F6-1C20-4EAE-CE36D91B52F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0"/>
            <a:ext cx="10740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BAFC3EC-5738-B8B2-BA72-053B216D12A3}"/>
              </a:ext>
            </a:extLst>
          </p:cNvPr>
          <p:cNvSpPr txBox="1"/>
          <p:nvPr/>
        </p:nvSpPr>
        <p:spPr>
          <a:xfrm>
            <a:off x="1074034" y="-76200"/>
            <a:ext cx="10000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</p:spTree>
    <p:extLst>
      <p:ext uri="{BB962C8B-B14F-4D97-AF65-F5344CB8AC3E}">
        <p14:creationId xmlns:p14="http://schemas.microsoft.com/office/powerpoint/2010/main" val="1931128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65866" y="995843"/>
            <a:ext cx="1217484" cy="402643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endParaRPr sz="2541" dirty="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2873" y="1629500"/>
            <a:ext cx="10014095" cy="4951876"/>
          </a:xfrm>
          <a:prstGeom prst="rect">
            <a:avLst/>
          </a:prstGeom>
        </p:spPr>
      </p:pic>
      <p:pic>
        <p:nvPicPr>
          <p:cNvPr id="4" name="Picture 7" descr="icarlogo.gif">
            <a:extLst>
              <a:ext uri="{FF2B5EF4-FFF2-40B4-BE49-F238E27FC236}">
                <a16:creationId xmlns="" xmlns:a16="http://schemas.microsoft.com/office/drawing/2014/main" id="{59FC4A6A-02BC-5354-BD7E-D64528FC01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867"/>
            <a:ext cx="1022873" cy="870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9C36BB7-F3F3-2AFD-5636-EA4BD11F7C30}"/>
              </a:ext>
            </a:extLst>
          </p:cNvPr>
          <p:cNvSpPr txBox="1"/>
          <p:nvPr/>
        </p:nvSpPr>
        <p:spPr>
          <a:xfrm>
            <a:off x="2638185" y="113883"/>
            <a:ext cx="6915630" cy="65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3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  <p:pic>
        <p:nvPicPr>
          <p:cNvPr id="6" name="Picture 8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2A350878-71F5-768C-D43D-A8DD6BE73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9127" y="0"/>
            <a:ext cx="995024" cy="978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969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2926" y="1428168"/>
            <a:ext cx="4498260" cy="52722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58656" y="1458770"/>
            <a:ext cx="6251028" cy="25411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69628" y="4128643"/>
            <a:ext cx="6240056" cy="2541174"/>
          </a:xfrm>
          <a:prstGeom prst="rect">
            <a:avLst/>
          </a:prstGeom>
        </p:spPr>
      </p:pic>
      <p:pic>
        <p:nvPicPr>
          <p:cNvPr id="6" name="Picture 7" descr="icarlogo.gif">
            <a:extLst>
              <a:ext uri="{FF2B5EF4-FFF2-40B4-BE49-F238E27FC236}">
                <a16:creationId xmlns="" xmlns:a16="http://schemas.microsoft.com/office/drawing/2014/main" id="{485443EE-B2CA-FD79-C56C-B60C99B87F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022873" cy="870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42AC711-28EF-54BA-3A16-08A6EAE1AF02}"/>
              </a:ext>
            </a:extLst>
          </p:cNvPr>
          <p:cNvSpPr txBox="1"/>
          <p:nvPr/>
        </p:nvSpPr>
        <p:spPr>
          <a:xfrm>
            <a:off x="2569029" y="40090"/>
            <a:ext cx="6915630" cy="65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3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  <p:pic>
        <p:nvPicPr>
          <p:cNvPr id="8" name="Picture 8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A8DECDAA-5585-9BF5-391A-BFCEBA7A7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196976" y="40090"/>
            <a:ext cx="995024" cy="978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1893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AFE5DF3-35C2-E656-19F2-F9302924A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1FFD6BF-45DD-6391-B003-7F4E00C006C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125" y="1396860"/>
            <a:ext cx="5024064" cy="4747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13A6F82-BC45-05C9-F75F-54E3BC36B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203" y="1396860"/>
            <a:ext cx="5256944" cy="4747086"/>
          </a:xfrm>
          <a:prstGeom prst="rect">
            <a:avLst/>
          </a:prstGeom>
        </p:spPr>
      </p:pic>
      <p:pic>
        <p:nvPicPr>
          <p:cNvPr id="7" name="Picture 6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97D4AEF0-C2ED-0010-E5C0-6B4046351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96403" y="-1"/>
            <a:ext cx="995599" cy="968690"/>
          </a:xfrm>
          <a:prstGeom prst="rect">
            <a:avLst/>
          </a:prstGeom>
          <a:noFill/>
        </p:spPr>
      </p:pic>
      <p:pic>
        <p:nvPicPr>
          <p:cNvPr id="9" name="Picture 7" descr="icarlogo.gif">
            <a:extLst>
              <a:ext uri="{FF2B5EF4-FFF2-40B4-BE49-F238E27FC236}">
                <a16:creationId xmlns="" xmlns:a16="http://schemas.microsoft.com/office/drawing/2014/main" id="{F7FB7876-F22F-FB8F-2E92-716A03B2CAB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-1"/>
            <a:ext cx="1074033" cy="968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58BD643-6995-125B-288D-E48D7EB3D044}"/>
              </a:ext>
            </a:extLst>
          </p:cNvPr>
          <p:cNvSpPr txBox="1"/>
          <p:nvPr/>
        </p:nvSpPr>
        <p:spPr>
          <a:xfrm>
            <a:off x="1074034" y="-76200"/>
            <a:ext cx="10000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</p:spTree>
    <p:extLst>
      <p:ext uri="{BB962C8B-B14F-4D97-AF65-F5344CB8AC3E}">
        <p14:creationId xmlns:p14="http://schemas.microsoft.com/office/powerpoint/2010/main" val="3283022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2B1949F-D5C4-3F6A-3DBF-DBC8F007D0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6687" b="46751"/>
          <a:stretch/>
        </p:blipFill>
        <p:spPr>
          <a:xfrm>
            <a:off x="6218432" y="2386359"/>
            <a:ext cx="5802969" cy="39238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197C5B2-0503-DD92-FC2E-273D679069AC}"/>
              </a:ext>
            </a:extLst>
          </p:cNvPr>
          <p:cNvSpPr txBox="1"/>
          <p:nvPr/>
        </p:nvSpPr>
        <p:spPr>
          <a:xfrm>
            <a:off x="3047071" y="1081000"/>
            <a:ext cx="6094140" cy="46166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Cropping glimpses of Rabi Season crops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FD1C51E-F81D-09CC-8499-970583411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38" y="2386361"/>
            <a:ext cx="5802346" cy="3923862"/>
          </a:xfrm>
          <a:prstGeom prst="rect">
            <a:avLst/>
          </a:prstGeom>
        </p:spPr>
      </p:pic>
      <p:pic>
        <p:nvPicPr>
          <p:cNvPr id="2" name="Picture 7" descr="icarlogo.gif">
            <a:extLst>
              <a:ext uri="{FF2B5EF4-FFF2-40B4-BE49-F238E27FC236}">
                <a16:creationId xmlns="" xmlns:a16="http://schemas.microsoft.com/office/drawing/2014/main" id="{5680C9E4-5978-414B-49A9-36DD34E32FE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-1"/>
            <a:ext cx="1074033" cy="968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CD7B5CA9-BA99-3938-A131-6C3B34271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96403" y="-1"/>
            <a:ext cx="995599" cy="96869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5CB0B7E-F642-F68F-456F-C2A38A8CE291}"/>
              </a:ext>
            </a:extLst>
          </p:cNvPr>
          <p:cNvSpPr txBox="1"/>
          <p:nvPr/>
        </p:nvSpPr>
        <p:spPr>
          <a:xfrm>
            <a:off x="1074034" y="-76200"/>
            <a:ext cx="10000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</p:spTree>
    <p:extLst>
      <p:ext uri="{BB962C8B-B14F-4D97-AF65-F5344CB8AC3E}">
        <p14:creationId xmlns:p14="http://schemas.microsoft.com/office/powerpoint/2010/main" val="4283450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79719" y="986951"/>
            <a:ext cx="2695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Objectives: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793A0268-D986-4258-99C7-6B22BD9EF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74399" y="13647"/>
            <a:ext cx="1117603" cy="909146"/>
          </a:xfrm>
          <a:prstGeom prst="rect">
            <a:avLst/>
          </a:prstGeom>
          <a:noFill/>
        </p:spPr>
      </p:pic>
      <p:pic>
        <p:nvPicPr>
          <p:cNvPr id="10" name="Picture 7" descr="icarlogo.gif">
            <a:extLst>
              <a:ext uri="{FF2B5EF4-FFF2-40B4-BE49-F238E27FC236}">
                <a16:creationId xmlns="" xmlns:a16="http://schemas.microsoft.com/office/drawing/2014/main" id="{F03DD97C-955F-4EAF-9C76-FF011B7B329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3647"/>
            <a:ext cx="1074033" cy="952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C5A9C73-3C9F-4F38-891D-7698442FD55D}"/>
              </a:ext>
            </a:extLst>
          </p:cNvPr>
          <p:cNvSpPr txBox="1"/>
          <p:nvPr/>
        </p:nvSpPr>
        <p:spPr>
          <a:xfrm>
            <a:off x="1074034" y="-62552"/>
            <a:ext cx="10000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  <p:sp>
        <p:nvSpPr>
          <p:cNvPr id="2" name="Rectangle 1"/>
          <p:cNvSpPr/>
          <p:nvPr/>
        </p:nvSpPr>
        <p:spPr>
          <a:xfrm>
            <a:off x="535577" y="1833992"/>
            <a:ext cx="114430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424242"/>
                </a:solidFill>
                <a:latin typeface="pt_serifregular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Aims to hit two birds with one stone at the same time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increase income of farmers by setting up solar plants in their agriculture land, 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3200" b="1" dirty="0" smtClean="0">
                <a:latin typeface="Times New Roman" pitchFamily="18" charset="0"/>
                <a:cs typeface="Times New Roman" pitchFamily="18" charset="0"/>
              </a:rPr>
              <a:t>Protect </a:t>
            </a:r>
            <a:r>
              <a:rPr lang="en-IN" sz="3200" b="1" dirty="0">
                <a:latin typeface="Times New Roman" pitchFamily="18" charset="0"/>
                <a:cs typeface="Times New Roman" pitchFamily="18" charset="0"/>
              </a:rPr>
              <a:t>green belt of NCT, Delhi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I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Save </a:t>
            </a:r>
            <a:r>
              <a:rPr lang="en-I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environment by reducing </a:t>
            </a:r>
            <a:r>
              <a:rPr lang="en-I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Pollution </a:t>
            </a:r>
            <a:endParaRPr lang="en-I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30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B312F4-49EF-095D-9A16-71198E33BFA2}"/>
              </a:ext>
            </a:extLst>
          </p:cNvPr>
          <p:cNvSpPr/>
          <p:nvPr/>
        </p:nvSpPr>
        <p:spPr>
          <a:xfrm>
            <a:off x="2278960" y="508078"/>
            <a:ext cx="6306972" cy="495873"/>
          </a:xfrm>
          <a:prstGeom prst="rect">
            <a:avLst/>
          </a:prstGeom>
        </p:spPr>
        <p:txBody>
          <a:bodyPr wrap="square" lIns="68549" tIns="34274" rIns="68549" bIns="34274">
            <a:spAutoFit/>
          </a:bodyPr>
          <a:lstStyle/>
          <a:p>
            <a:pPr marL="212071" indent="-212071">
              <a:lnSpc>
                <a:spcPct val="150000"/>
              </a:lnSpc>
            </a:pP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Dignitaries visited at Solar Farm Demonstration Unit.</a:t>
            </a:r>
            <a:endParaRPr lang="en-IN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52CFA3A-49FA-8B1E-9666-311286885D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21779"/>
          <a:stretch/>
        </p:blipFill>
        <p:spPr>
          <a:xfrm>
            <a:off x="6480669" y="1093626"/>
            <a:ext cx="5698665" cy="3278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6F8546A-99DC-FD41-3374-5A51CBD944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65" y="1093626"/>
            <a:ext cx="6200769" cy="5163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7C8A817-CBC6-53C4-C746-6177E2573C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11076" b="25037"/>
          <a:stretch/>
        </p:blipFill>
        <p:spPr>
          <a:xfrm>
            <a:off x="6493335" y="3953789"/>
            <a:ext cx="5685999" cy="2843000"/>
          </a:xfrm>
          <a:prstGeom prst="rect">
            <a:avLst/>
          </a:prstGeom>
        </p:spPr>
      </p:pic>
      <p:pic>
        <p:nvPicPr>
          <p:cNvPr id="3" name="Picture 7" descr="icarlogo.gif">
            <a:extLst>
              <a:ext uri="{FF2B5EF4-FFF2-40B4-BE49-F238E27FC236}">
                <a16:creationId xmlns="" xmlns:a16="http://schemas.microsoft.com/office/drawing/2014/main" id="{C3FA4E11-4277-CDC0-25C5-979AF8839D3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565" y="10566"/>
            <a:ext cx="845433" cy="76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6D316EC2-2B48-97F0-9B47-988852F7E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96403" y="-1"/>
            <a:ext cx="995599" cy="9686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DF33E0E-6184-E6B8-4CD2-1B8462A1E417}"/>
              </a:ext>
            </a:extLst>
          </p:cNvPr>
          <p:cNvSpPr txBox="1"/>
          <p:nvPr/>
        </p:nvSpPr>
        <p:spPr>
          <a:xfrm>
            <a:off x="1074034" y="-76200"/>
            <a:ext cx="10000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</p:spTree>
    <p:extLst>
      <p:ext uri="{BB962C8B-B14F-4D97-AF65-F5344CB8AC3E}">
        <p14:creationId xmlns:p14="http://schemas.microsoft.com/office/powerpoint/2010/main" val="1690625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B312F4-49EF-095D-9A16-71198E33BFA2}"/>
              </a:ext>
            </a:extLst>
          </p:cNvPr>
          <p:cNvSpPr/>
          <p:nvPr/>
        </p:nvSpPr>
        <p:spPr>
          <a:xfrm>
            <a:off x="1772290" y="913438"/>
            <a:ext cx="6298059" cy="500105"/>
          </a:xfrm>
          <a:prstGeom prst="rect">
            <a:avLst/>
          </a:prstGeom>
        </p:spPr>
        <p:txBody>
          <a:bodyPr wrap="square" lIns="68549" tIns="34274" rIns="68549" bIns="34274">
            <a:spAutoFit/>
          </a:bodyPr>
          <a:lstStyle/>
          <a:p>
            <a:pPr marL="212071" indent="-21207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Dignitaries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Visits </a:t>
            </a:r>
            <a:endParaRPr lang="en-I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DA78173-718D-5152-65C4-B74C270DCC0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085" y="1946425"/>
            <a:ext cx="5956679" cy="3225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29A0C43-D666-1571-C1DD-FBF774D985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500" t="39167" r="7500"/>
          <a:stretch/>
        </p:blipFill>
        <p:spPr>
          <a:xfrm>
            <a:off x="6038850" y="4342547"/>
            <a:ext cx="5943600" cy="25154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5F98943-D675-D8E1-B9DB-B56AD4205E8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050" y="935290"/>
            <a:ext cx="5867400" cy="3200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079" y="5288340"/>
            <a:ext cx="5943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Dr. Ashok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Gulati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(Professor) and team of  Indian Council of International Economic Relations visited &amp; Monitoring of KVK Solar Demonstration unit dated on </a:t>
            </a:r>
            <a:r>
              <a:rPr lang="en-US" sz="2400" dirty="0"/>
              <a:t>10/11/2022.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7" descr="icarlogo.gif">
            <a:extLst>
              <a:ext uri="{FF2B5EF4-FFF2-40B4-BE49-F238E27FC236}">
                <a16:creationId xmlns="" xmlns:a16="http://schemas.microsoft.com/office/drawing/2014/main" id="{B4B5EC73-A200-2008-EDDA-AAA8CFB7FFE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565" y="10566"/>
            <a:ext cx="845433" cy="76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519F2303-0632-E9FC-ACDC-9CB29F5CA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96403" y="-1"/>
            <a:ext cx="995599" cy="9686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9394190-586C-7005-1AB4-53F42927BA91}"/>
              </a:ext>
            </a:extLst>
          </p:cNvPr>
          <p:cNvSpPr txBox="1"/>
          <p:nvPr/>
        </p:nvSpPr>
        <p:spPr>
          <a:xfrm>
            <a:off x="1074034" y="-76200"/>
            <a:ext cx="10000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</p:spTree>
    <p:extLst>
      <p:ext uri="{BB962C8B-B14F-4D97-AF65-F5344CB8AC3E}">
        <p14:creationId xmlns:p14="http://schemas.microsoft.com/office/powerpoint/2010/main" val="20161279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953F0EF-41A1-8B58-D225-2BE5D30169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250" t="28333" r="6875"/>
          <a:stretch/>
        </p:blipFill>
        <p:spPr>
          <a:xfrm>
            <a:off x="6096000" y="3931112"/>
            <a:ext cx="6070979" cy="2914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F9D8330-47D8-E2C6-FF3B-D05112B267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2554"/>
          <a:stretch/>
        </p:blipFill>
        <p:spPr>
          <a:xfrm>
            <a:off x="90565" y="968689"/>
            <a:ext cx="5952698" cy="35313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893391A-FC12-9A4A-C919-4EF4757330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13884"/>
          <a:stretch/>
        </p:blipFill>
        <p:spPr>
          <a:xfrm>
            <a:off x="6311900" y="731047"/>
            <a:ext cx="5838020" cy="32000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4672428"/>
            <a:ext cx="58864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Dr. Ashok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Gulati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(Professor) Indian Council of International Economic Relations and Mr.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Dhaval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Parmar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CEO &amp; team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Adani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Green Energy Ltd visited &amp; Monitoring of KVK Solar Demonstration unit dated on 24/1/2023</a:t>
            </a:r>
          </a:p>
        </p:txBody>
      </p:sp>
      <p:pic>
        <p:nvPicPr>
          <p:cNvPr id="3" name="Picture 7" descr="icarlogo.gif">
            <a:extLst>
              <a:ext uri="{FF2B5EF4-FFF2-40B4-BE49-F238E27FC236}">
                <a16:creationId xmlns="" xmlns:a16="http://schemas.microsoft.com/office/drawing/2014/main" id="{8185691B-5AF8-4F95-7524-4EC32D65BC8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565" y="10566"/>
            <a:ext cx="845433" cy="76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0D3910F6-7AC0-5DE7-A865-A711C5FA0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96403" y="-1"/>
            <a:ext cx="995599" cy="9686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7C8DBD4-B836-55F2-F04D-B34A81076539}"/>
              </a:ext>
            </a:extLst>
          </p:cNvPr>
          <p:cNvSpPr txBox="1"/>
          <p:nvPr/>
        </p:nvSpPr>
        <p:spPr>
          <a:xfrm>
            <a:off x="1074034" y="-76200"/>
            <a:ext cx="10000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</p:spTree>
    <p:extLst>
      <p:ext uri="{BB962C8B-B14F-4D97-AF65-F5344CB8AC3E}">
        <p14:creationId xmlns:p14="http://schemas.microsoft.com/office/powerpoint/2010/main" val="143705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B5A3A95-1385-9509-D2E2-A0B3A1CE356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594" y="1527067"/>
            <a:ext cx="6248178" cy="46481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A1B50F4-D7A7-AB00-B1EE-68BC8B4814F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25529" y="3555186"/>
            <a:ext cx="5187702" cy="29585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C7C2CB5-A89A-61D7-A352-4621154829A7}"/>
              </a:ext>
            </a:extLst>
          </p:cNvPr>
          <p:cNvSpPr txBox="1"/>
          <p:nvPr/>
        </p:nvSpPr>
        <p:spPr>
          <a:xfrm>
            <a:off x="6171345" y="6513781"/>
            <a:ext cx="5977508" cy="307991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76412" tIns="38206" rIns="76412" bIns="38206">
            <a:spAutoFit/>
          </a:bodyPr>
          <a:lstStyle/>
          <a:p>
            <a:pPr algn="ctr"/>
            <a:r>
              <a:rPr lang="en-US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committee of </a:t>
            </a:r>
            <a:r>
              <a:rPr lang="en-US" sz="15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ICAR-IARI</a:t>
            </a:r>
            <a:r>
              <a:rPr lang="en-US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Pusa</a:t>
            </a:r>
            <a:r>
              <a:rPr lang="en-US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visited on 23th August,2022</a:t>
            </a:r>
            <a:endParaRPr lang="en-IN" sz="135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9D62890-0098-11A7-13D0-C0550B313627}"/>
              </a:ext>
            </a:extLst>
          </p:cNvPr>
          <p:cNvSpPr txBox="1"/>
          <p:nvPr/>
        </p:nvSpPr>
        <p:spPr>
          <a:xfrm>
            <a:off x="-71100" y="6198204"/>
            <a:ext cx="6069010" cy="631156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76412" tIns="38206" rIns="76412" bIns="38206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Dignitaries and Delegates  from Australia, Bangladesh and Afghanistan visited on 8th June,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103A80E-C18E-6645-7822-EA4BEA0CF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500" y="738027"/>
            <a:ext cx="4610100" cy="22798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98276BE-3236-C829-22B2-A92F77732E80}"/>
              </a:ext>
            </a:extLst>
          </p:cNvPr>
          <p:cNvSpPr txBox="1"/>
          <p:nvPr/>
        </p:nvSpPr>
        <p:spPr>
          <a:xfrm>
            <a:off x="6171345" y="3017907"/>
            <a:ext cx="6020656" cy="28490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76412" tIns="38206" rIns="76412" bIns="38206">
            <a:spAutoFit/>
          </a:bodyPr>
          <a:lstStyle/>
          <a:p>
            <a:pPr algn="ctr"/>
            <a:r>
              <a:rPr lang="en-US" sz="135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Indo-German Energy Forum visited on 7th July, 2022  </a:t>
            </a:r>
            <a:endParaRPr lang="en-IN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9C38325F-E59B-7788-3C7B-081FDA162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96403" y="-1"/>
            <a:ext cx="995599" cy="968690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5456784-C3BD-69E8-B2C1-D8C495C26897}"/>
              </a:ext>
            </a:extLst>
          </p:cNvPr>
          <p:cNvSpPr txBox="1"/>
          <p:nvPr/>
        </p:nvSpPr>
        <p:spPr>
          <a:xfrm>
            <a:off x="1074034" y="-76200"/>
            <a:ext cx="10000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  <p:pic>
        <p:nvPicPr>
          <p:cNvPr id="11" name="Picture 7" descr="icarlogo.gif">
            <a:extLst>
              <a:ext uri="{FF2B5EF4-FFF2-40B4-BE49-F238E27FC236}">
                <a16:creationId xmlns="" xmlns:a16="http://schemas.microsoft.com/office/drawing/2014/main" id="{D2E73D82-C224-8B87-C99A-D9E3EFF789A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565" y="10566"/>
            <a:ext cx="845433" cy="76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13986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6" descr="WhatsApp Image 2023-03-10 at 4.37.08 P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3500" y="1040665"/>
            <a:ext cx="5285006" cy="2886075"/>
          </a:xfrm>
          <a:prstGeom prst="rect">
            <a:avLst/>
          </a:prstGeom>
          <a:noFill/>
        </p:spPr>
      </p:pic>
      <p:pic>
        <p:nvPicPr>
          <p:cNvPr id="2050" name="Picture 4" descr="WhatsApp Image 2023-03-10 at 4.32.47 P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13500" y="3993160"/>
            <a:ext cx="5285006" cy="2833090"/>
          </a:xfrm>
          <a:prstGeom prst="rect">
            <a:avLst/>
          </a:prstGeom>
          <a:noFill/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38565" y="578512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Visitors- Farmers &amp; Students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6013926" y="1582051"/>
            <a:ext cx="164148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900">
                <a:latin typeface="Calibri" pitchFamily="34" charset="0"/>
                <a:ea typeface="Calibri" pitchFamily="34" charset="0"/>
                <a:cs typeface="Mangal" pitchFamily="2"/>
              </a:rPr>
              <a:t> </a:t>
            </a:r>
            <a:endParaRPr lang="en-US" sz="135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1" y="2890451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1" y="5426482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5" descr="WhatsApp Image 2023-03-10 at 4.32.48 P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776" y="961519"/>
            <a:ext cx="5438298" cy="2971800"/>
          </a:xfrm>
          <a:prstGeom prst="rect">
            <a:avLst/>
          </a:prstGeom>
          <a:noFill/>
        </p:spPr>
      </p:pic>
      <p:pic>
        <p:nvPicPr>
          <p:cNvPr id="2" name="Picture 7" descr="icarlogo.gif">
            <a:extLst>
              <a:ext uri="{FF2B5EF4-FFF2-40B4-BE49-F238E27FC236}">
                <a16:creationId xmlns="" xmlns:a16="http://schemas.microsoft.com/office/drawing/2014/main" id="{CC691B6D-52C0-7983-A967-B4E612173E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565" y="10566"/>
            <a:ext cx="845433" cy="76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C9EE86DF-0E8E-066C-C224-E6D7A8CB6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96403" y="-1"/>
            <a:ext cx="995599" cy="96869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C1838E1-BC2F-BEB8-366B-7BC790ED09A1}"/>
              </a:ext>
            </a:extLst>
          </p:cNvPr>
          <p:cNvSpPr txBox="1"/>
          <p:nvPr/>
        </p:nvSpPr>
        <p:spPr>
          <a:xfrm>
            <a:off x="1074034" y="-76200"/>
            <a:ext cx="10000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FE65B6C-FD4D-3A08-7636-FACE0A76DA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3172" y="3524470"/>
            <a:ext cx="3606229" cy="316559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FC6B9C4-7CB8-5FD5-0017-DE9A1CA3384E}"/>
              </a:ext>
            </a:extLst>
          </p:cNvPr>
          <p:cNvSpPr/>
          <p:nvPr/>
        </p:nvSpPr>
        <p:spPr>
          <a:xfrm>
            <a:off x="513281" y="2135741"/>
            <a:ext cx="10890607" cy="2019751"/>
          </a:xfrm>
          <a:prstGeom prst="rect">
            <a:avLst/>
          </a:prstGeom>
        </p:spPr>
        <p:txBody>
          <a:bodyPr wrap="square" lIns="68549" tIns="34274" rIns="68549" bIns="34274">
            <a:spAutoFit/>
          </a:bodyPr>
          <a:lstStyle/>
          <a:p>
            <a:pPr marL="212071" indent="-212071">
              <a:lnSpc>
                <a:spcPct val="150000"/>
              </a:lnSpc>
            </a:pPr>
            <a:r>
              <a:rPr lang="en-US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Publications</a:t>
            </a:r>
            <a:endParaRPr lang="en-IN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icarlogo.gif">
            <a:extLst>
              <a:ext uri="{FF2B5EF4-FFF2-40B4-BE49-F238E27FC236}">
                <a16:creationId xmlns="" xmlns:a16="http://schemas.microsoft.com/office/drawing/2014/main" id="{1BA69A02-12C3-3952-87C9-DCAEC302251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565" y="10566"/>
            <a:ext cx="845433" cy="76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CBBA7C36-56CD-0577-B113-6A41772B8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64034" y="-10972"/>
            <a:ext cx="827966" cy="805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2047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rcRect l="34791" t="18568" r="36082" b="12833"/>
          <a:stretch>
            <a:fillRect/>
          </a:stretch>
        </p:blipFill>
        <p:spPr bwMode="auto">
          <a:xfrm>
            <a:off x="153829" y="64293"/>
            <a:ext cx="5942171" cy="6655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/>
          <a:srcRect l="35660" t="22938" r="37097" b="11082"/>
          <a:stretch>
            <a:fillRect/>
          </a:stretch>
        </p:blipFill>
        <p:spPr bwMode="auto">
          <a:xfrm>
            <a:off x="6780945" y="84200"/>
            <a:ext cx="4397338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4"/>
          <a:srcRect l="35665" t="26031" r="37242" b="7474"/>
          <a:stretch>
            <a:fillRect/>
          </a:stretch>
        </p:blipFill>
        <p:spPr bwMode="auto">
          <a:xfrm>
            <a:off x="6657654" y="3216453"/>
            <a:ext cx="4828854" cy="331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53DEAFD-9ECE-132E-EB13-53560704A66E}"/>
              </a:ext>
            </a:extLst>
          </p:cNvPr>
          <p:cNvSpPr/>
          <p:nvPr/>
        </p:nvSpPr>
        <p:spPr>
          <a:xfrm>
            <a:off x="3765075" y="-141642"/>
            <a:ext cx="4185882" cy="617829"/>
          </a:xfrm>
          <a:prstGeom prst="rect">
            <a:avLst/>
          </a:prstGeom>
        </p:spPr>
        <p:txBody>
          <a:bodyPr wrap="square" lIns="68549" tIns="34274" rIns="68549" bIns="34274">
            <a:spAutoFit/>
          </a:bodyPr>
          <a:lstStyle/>
          <a:p>
            <a:pPr marL="212071" indent="-212071">
              <a:lnSpc>
                <a:spcPct val="150000"/>
              </a:lnSpc>
            </a:pP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Print and Electronic Media</a:t>
            </a:r>
            <a:endParaRPr lang="en-IN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G:\Seminar\WhatsApp Image 2023-01-30 at 3.48.57 PM (2).jpeg">
            <a:extLst>
              <a:ext uri="{FF2B5EF4-FFF2-40B4-BE49-F238E27FC236}">
                <a16:creationId xmlns="" xmlns:a16="http://schemas.microsoft.com/office/drawing/2014/main" id="{2B261FFE-3978-A023-2738-E609BF8ED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1" y="476187"/>
            <a:ext cx="4635974" cy="6381814"/>
          </a:xfrm>
          <a:prstGeom prst="rect">
            <a:avLst/>
          </a:prstGeom>
          <a:noFill/>
        </p:spPr>
      </p:pic>
      <p:pic>
        <p:nvPicPr>
          <p:cNvPr id="3" name="Picture 2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05D8955B-87D8-A1B4-82DA-7B5BC3D1E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96404" y="-1"/>
            <a:ext cx="907172" cy="882653"/>
          </a:xfrm>
          <a:prstGeom prst="rect">
            <a:avLst/>
          </a:prstGeom>
          <a:noFill/>
        </p:spPr>
      </p:pic>
      <p:pic>
        <p:nvPicPr>
          <p:cNvPr id="4" name="Picture 7" descr="icarlogo.gif">
            <a:extLst>
              <a:ext uri="{FF2B5EF4-FFF2-40B4-BE49-F238E27FC236}">
                <a16:creationId xmlns="" xmlns:a16="http://schemas.microsoft.com/office/drawing/2014/main" id="{DA988AF5-5224-F085-9AC5-72282F9DE14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565" y="10566"/>
            <a:ext cx="845433" cy="76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652D24E-F091-BB04-3C41-EF5F847601E6}"/>
              </a:ext>
            </a:extLst>
          </p:cNvPr>
          <p:cNvPicPr/>
          <p:nvPr/>
        </p:nvPicPr>
        <p:blipFill>
          <a:blip r:embed="rId5"/>
          <a:srcRect l="3863" t="8354" r="35910" b="8309"/>
          <a:stretch>
            <a:fillRect/>
          </a:stretch>
        </p:blipFill>
        <p:spPr bwMode="auto">
          <a:xfrm>
            <a:off x="38101" y="1143000"/>
            <a:ext cx="680085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41192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793A0268-D986-4258-99C7-6B22BD9EF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96403" y="-1"/>
            <a:ext cx="995599" cy="809898"/>
          </a:xfrm>
          <a:prstGeom prst="rect">
            <a:avLst/>
          </a:prstGeom>
          <a:noFill/>
        </p:spPr>
      </p:pic>
      <p:pic>
        <p:nvPicPr>
          <p:cNvPr id="9" name="Picture 7" descr="icarlogo.gif">
            <a:extLst>
              <a:ext uri="{FF2B5EF4-FFF2-40B4-BE49-F238E27FC236}">
                <a16:creationId xmlns="" xmlns:a16="http://schemas.microsoft.com/office/drawing/2014/main" id="{F03DD97C-955F-4EAF-9C76-FF011B7B329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0740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C5A9C73-3C9F-4F38-891D-7698442FD55D}"/>
              </a:ext>
            </a:extLst>
          </p:cNvPr>
          <p:cNvSpPr txBox="1"/>
          <p:nvPr/>
        </p:nvSpPr>
        <p:spPr>
          <a:xfrm>
            <a:off x="1074034" y="-76200"/>
            <a:ext cx="10000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2383525-F65E-8113-DCA0-B3C9BD94C0A0}"/>
              </a:ext>
            </a:extLst>
          </p:cNvPr>
          <p:cNvSpPr txBox="1"/>
          <p:nvPr/>
        </p:nvSpPr>
        <p:spPr>
          <a:xfrm>
            <a:off x="344557" y="862250"/>
            <a:ext cx="11476382" cy="523220"/>
          </a:xfrm>
          <a:prstGeom prst="rect">
            <a:avLst/>
          </a:prstGeom>
          <a:gradFill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 Coverage</a:t>
            </a:r>
            <a:endParaRPr lang="en-IN" sz="28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2EEDDC4-5DD7-4B0B-C9AE-D6A201E7C6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500" t="14444" r="24166" b="35185"/>
          <a:stretch/>
        </p:blipFill>
        <p:spPr>
          <a:xfrm>
            <a:off x="254865" y="1444031"/>
            <a:ext cx="5841135" cy="52833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E9E4AFC-8CB2-7D48-FA93-386920456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8792" y="1485720"/>
            <a:ext cx="5392147" cy="528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669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640A831-7981-4A5A-9659-6C3F75D7A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1" t="12930" r="1701" b="9722"/>
          <a:stretch/>
        </p:blipFill>
        <p:spPr>
          <a:xfrm rot="5400000">
            <a:off x="6295102" y="1411676"/>
            <a:ext cx="5366495" cy="5526153"/>
          </a:xfrm>
          <a:prstGeom prst="rect">
            <a:avLst/>
          </a:prstGeom>
        </p:spPr>
      </p:pic>
      <p:pic>
        <p:nvPicPr>
          <p:cNvPr id="11" name="Picture 8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793A0268-D986-4258-99C7-6B22BD9EF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74399" y="-1"/>
            <a:ext cx="1117603" cy="909146"/>
          </a:xfrm>
          <a:prstGeom prst="rect">
            <a:avLst/>
          </a:prstGeom>
          <a:noFill/>
        </p:spPr>
      </p:pic>
      <p:pic>
        <p:nvPicPr>
          <p:cNvPr id="12" name="Picture 7" descr="icarlogo.gif">
            <a:extLst>
              <a:ext uri="{FF2B5EF4-FFF2-40B4-BE49-F238E27FC236}">
                <a16:creationId xmlns="" xmlns:a16="http://schemas.microsoft.com/office/drawing/2014/main" id="{F03DD97C-955F-4EAF-9C76-FF011B7B329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10740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C5A9C73-3C9F-4F38-891D-7698442FD55D}"/>
              </a:ext>
            </a:extLst>
          </p:cNvPr>
          <p:cNvSpPr txBox="1"/>
          <p:nvPr/>
        </p:nvSpPr>
        <p:spPr>
          <a:xfrm>
            <a:off x="1074034" y="-76200"/>
            <a:ext cx="10000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  <p:pic>
        <p:nvPicPr>
          <p:cNvPr id="14" name="Picture 6" descr="J:\Manisha Mam\news.jpg"/>
          <p:cNvPicPr>
            <a:picLocks noChangeAspect="1" noChangeArrowheads="1"/>
          </p:cNvPicPr>
          <p:nvPr/>
        </p:nvPicPr>
        <p:blipFill>
          <a:blip r:embed="rId5" cstate="print"/>
          <a:srcRect l="7710" t="4961" r="11136" b="21806"/>
          <a:stretch>
            <a:fillRect/>
          </a:stretch>
        </p:blipFill>
        <p:spPr bwMode="auto">
          <a:xfrm>
            <a:off x="450573" y="1550641"/>
            <a:ext cx="5764699" cy="5241098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6FC1B7A-5C58-F9E3-1F36-9EE3329DD12C}"/>
              </a:ext>
            </a:extLst>
          </p:cNvPr>
          <p:cNvSpPr txBox="1"/>
          <p:nvPr/>
        </p:nvSpPr>
        <p:spPr>
          <a:xfrm>
            <a:off x="450573" y="968283"/>
            <a:ext cx="11290853" cy="523220"/>
          </a:xfrm>
          <a:prstGeom prst="rect">
            <a:avLst/>
          </a:prstGeom>
          <a:gradFill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 Coverage</a:t>
            </a:r>
            <a:endParaRPr lang="en-I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33012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69029" y="578211"/>
            <a:ext cx="7478162" cy="627192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lang="en-US" sz="4000" b="1" spc="-9" dirty="0" smtClean="0">
                <a:solidFill>
                  <a:srgbClr val="C00000"/>
                </a:solidFill>
                <a:latin typeface="Arial"/>
                <a:cs typeface="Arial"/>
              </a:rPr>
              <a:t>Brief About SFDU </a:t>
            </a:r>
            <a:endParaRPr sz="4000" b="1" dirty="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979941"/>
              </p:ext>
            </p:extLst>
          </p:nvPr>
        </p:nvGraphicFramePr>
        <p:xfrm>
          <a:off x="636998" y="1275393"/>
          <a:ext cx="11089782" cy="54750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12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100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3585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21227"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Sl.</a:t>
                      </a:r>
                      <a:r>
                        <a:rPr sz="18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No.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3054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Description</a:t>
                      </a:r>
                      <a:endParaRPr sz="1800" b="1">
                        <a:latin typeface="Calibri"/>
                        <a:cs typeface="Calibri"/>
                      </a:endParaRPr>
                    </a:p>
                  </a:txBody>
                  <a:tcPr marL="0" marR="0" marT="3054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Details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3054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7035"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1</a:t>
                      </a:r>
                    </a:p>
                  </a:txBody>
                  <a:tcPr marL="0" marR="0" marT="311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b="1" spc="-1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Project</a:t>
                      </a:r>
                      <a:r>
                        <a:rPr sz="1800" b="1" spc="-3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capacity</a:t>
                      </a:r>
                      <a:endParaRPr sz="18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11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8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110</a:t>
                      </a:r>
                      <a:r>
                        <a:rPr sz="1800" b="1" spc="-4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KW</a:t>
                      </a:r>
                      <a:endParaRPr sz="18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11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1227"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2</a:t>
                      </a:r>
                      <a:endParaRPr sz="1800" b="1">
                        <a:latin typeface="Calibri"/>
                        <a:cs typeface="Calibri"/>
                      </a:endParaRPr>
                    </a:p>
                  </a:txBody>
                  <a:tcPr marL="0" marR="0" marT="3227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Commissioning</a:t>
                      </a:r>
                      <a:endParaRPr sz="1800" b="1">
                        <a:latin typeface="Calibri"/>
                        <a:cs typeface="Calibri"/>
                      </a:endParaRPr>
                    </a:p>
                  </a:txBody>
                  <a:tcPr marL="0" marR="0" marT="3227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n-US" sz="1800" b="1" spc="-5" dirty="0" smtClean="0">
                          <a:latin typeface="Calibri"/>
                          <a:cs typeface="Calibri"/>
                        </a:rPr>
                        <a:t>11 February </a:t>
                      </a:r>
                      <a:r>
                        <a:rPr sz="1800" b="1" spc="-45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2021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3227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1227"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3</a:t>
                      </a:r>
                    </a:p>
                  </a:txBody>
                  <a:tcPr marL="0" marR="0" marT="2996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lang="en-US" sz="1800" b="1" spc="-10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Area under SFDU </a:t>
                      </a:r>
                      <a:endParaRPr sz="18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2996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lang="en-US" sz="1800" b="1" spc="-15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2000</a:t>
                      </a:r>
                      <a:r>
                        <a:rPr lang="en-US" sz="1800" b="1" spc="-15" baseline="0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Meter Square </a:t>
                      </a:r>
                      <a:endParaRPr sz="18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29968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1227"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4</a:t>
                      </a:r>
                      <a:endParaRPr sz="1800" b="1">
                        <a:latin typeface="Calibri"/>
                        <a:cs typeface="Calibri"/>
                      </a:endParaRPr>
                    </a:p>
                  </a:txBody>
                  <a:tcPr marL="0" marR="0" marT="3054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800" b="1" spc="-15" dirty="0">
                          <a:latin typeface="Calibri"/>
                          <a:cs typeface="Calibri"/>
                        </a:rPr>
                        <a:t>Project</a:t>
                      </a:r>
                      <a:r>
                        <a:rPr sz="18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developer</a:t>
                      </a:r>
                      <a:endParaRPr sz="1800" b="1">
                        <a:latin typeface="Calibri"/>
                        <a:cs typeface="Calibri"/>
                      </a:endParaRPr>
                    </a:p>
                  </a:txBody>
                  <a:tcPr marL="0" marR="0" marT="3054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Oakridge</a:t>
                      </a:r>
                      <a:r>
                        <a:rPr sz="1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Energy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3054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1227"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8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11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Financial Support </a:t>
                      </a:r>
                      <a:endParaRPr sz="18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11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Delhi Transco Limited ,GNCT Delhi (</a:t>
                      </a:r>
                      <a:r>
                        <a:rPr lang="en-US" sz="1800" b="1" dirty="0" err="1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Rs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78.45 Lakhs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)</a:t>
                      </a:r>
                      <a:endParaRPr sz="18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11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71756"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endParaRPr sz="18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227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endParaRPr sz="18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227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95885" marR="2813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n-US" sz="1800" b="1" spc="-5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NABARD : </a:t>
                      </a:r>
                      <a:r>
                        <a:rPr lang="en-US" sz="1800" b="1" spc="-5" dirty="0" err="1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Rs</a:t>
                      </a:r>
                      <a:r>
                        <a:rPr lang="en-US" sz="1800" b="1" spc="-5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24.80 Lakhs </a:t>
                      </a:r>
                      <a:endParaRPr sz="18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227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63783"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en-US" sz="1800" b="1" dirty="0" smtClean="0">
                          <a:latin typeface="Calibri"/>
                          <a:cs typeface="Calibri"/>
                        </a:rPr>
                        <a:t>6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3054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Mounting</a:t>
                      </a:r>
                      <a:r>
                        <a:rPr sz="1800" b="1" spc="3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5" dirty="0">
                          <a:latin typeface="Calibri"/>
                          <a:cs typeface="Calibri"/>
                        </a:rPr>
                        <a:t>structure</a:t>
                      </a:r>
                      <a:endParaRPr sz="1800" b="1">
                        <a:latin typeface="Calibri"/>
                        <a:cs typeface="Calibri"/>
                      </a:endParaRPr>
                    </a:p>
                  </a:txBody>
                  <a:tcPr marL="0" marR="0" marT="3054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95885" marR="269875">
                        <a:lnSpc>
                          <a:spcPct val="101099"/>
                        </a:lnSpc>
                        <a:spcBef>
                          <a:spcPts val="240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80-100</a:t>
                      </a:r>
                      <a:r>
                        <a:rPr sz="1800" b="1" spc="-15" dirty="0">
                          <a:latin typeface="Calibri"/>
                          <a:cs typeface="Calibri"/>
                        </a:rPr>
                        <a:t> micron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 hot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dipped</a:t>
                      </a:r>
                      <a:r>
                        <a:rPr sz="18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5" dirty="0">
                          <a:latin typeface="Calibri"/>
                          <a:cs typeface="Calibri"/>
                        </a:rPr>
                        <a:t>galvanized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5" dirty="0">
                          <a:latin typeface="Calibri"/>
                          <a:cs typeface="Calibri"/>
                        </a:rPr>
                        <a:t>structure </a:t>
                      </a:r>
                      <a:r>
                        <a:rPr sz="1800" b="1" spc="-4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 3.5 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meters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5" dirty="0">
                          <a:latin typeface="Calibri"/>
                          <a:cs typeface="Calibri"/>
                        </a:rPr>
                        <a:t>elevation</a:t>
                      </a:r>
                      <a:endParaRPr sz="1800" b="1">
                        <a:latin typeface="Calibri"/>
                        <a:cs typeface="Calibri"/>
                      </a:endParaRPr>
                    </a:p>
                  </a:txBody>
                  <a:tcPr marL="0" marR="0" marT="2766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71756"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18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227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Distribution</a:t>
                      </a:r>
                      <a:r>
                        <a:rPr sz="1800" b="1" spc="-2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800" b="1" spc="-2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power</a:t>
                      </a:r>
                      <a:endParaRPr sz="18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227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95885" marR="40068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Through</a:t>
                      </a:r>
                      <a:r>
                        <a:rPr sz="18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virtual</a:t>
                      </a:r>
                      <a:r>
                        <a:rPr sz="18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net metering</a:t>
                      </a:r>
                      <a:r>
                        <a:rPr sz="1800" b="1" spc="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sz="18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800" b="1" spc="-10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NAFED :NHRDF:KVK ; 70:20:10 </a:t>
                      </a:r>
                      <a:endParaRPr sz="18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227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099567"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9</a:t>
                      </a:r>
                    </a:p>
                  </a:txBody>
                  <a:tcPr marL="0" marR="0" marT="3054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en-US" sz="1800" b="1" spc="-10" dirty="0" smtClean="0">
                          <a:latin typeface="Calibri"/>
                          <a:cs typeface="Calibri"/>
                        </a:rPr>
                        <a:t>Per Month Energy Production 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3054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95885" marR="90805" indent="0" algn="l" defTabSz="914400" rtl="0" eaLnBrk="1" fontAlgn="auto" latinLnBrk="0" hangingPunct="1">
                        <a:lnSpc>
                          <a:spcPct val="993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smtClean="0">
                          <a:latin typeface="Calibri"/>
                          <a:cs typeface="Calibri"/>
                        </a:rPr>
                        <a:t>RASCO Model </a:t>
                      </a:r>
                    </a:p>
                    <a:p>
                      <a:pPr marL="95885" marR="90805">
                        <a:lnSpc>
                          <a:spcPct val="99300"/>
                        </a:lnSpc>
                        <a:spcBef>
                          <a:spcPts val="280"/>
                        </a:spcBef>
                      </a:pPr>
                      <a:r>
                        <a:rPr lang="en-US" sz="1800" b="1" dirty="0" smtClean="0">
                          <a:latin typeface="Calibri"/>
                          <a:cs typeface="Calibri"/>
                        </a:rPr>
                        <a:t>Average : 15000 Unit</a:t>
                      </a:r>
                      <a:r>
                        <a:rPr lang="en-US" sz="1800" b="1" baseline="0" dirty="0" smtClean="0">
                          <a:latin typeface="Calibri"/>
                          <a:cs typeface="Calibri"/>
                        </a:rPr>
                        <a:t> ,Purchase Price : </a:t>
                      </a:r>
                      <a:r>
                        <a:rPr lang="en-US" sz="1800" b="1" baseline="0" dirty="0" err="1" smtClean="0">
                          <a:latin typeface="Calibri"/>
                          <a:cs typeface="Calibri"/>
                        </a:rPr>
                        <a:t>Rs</a:t>
                      </a:r>
                      <a:r>
                        <a:rPr lang="en-US" sz="1800" b="1" baseline="0" dirty="0" smtClean="0">
                          <a:latin typeface="Calibri"/>
                          <a:cs typeface="Calibri"/>
                        </a:rPr>
                        <a:t> 3.13/Unit Sale price per unit : </a:t>
                      </a:r>
                      <a:r>
                        <a:rPr lang="en-US" sz="1800" b="1" baseline="0" dirty="0" err="1" smtClean="0">
                          <a:latin typeface="Calibri"/>
                          <a:cs typeface="Calibri"/>
                        </a:rPr>
                        <a:t>Rs</a:t>
                      </a:r>
                      <a:r>
                        <a:rPr lang="en-US" sz="1800" b="1" baseline="0" dirty="0" smtClean="0">
                          <a:latin typeface="Calibri"/>
                          <a:cs typeface="Calibri"/>
                        </a:rPr>
                        <a:t> 4/- benefit : Rs.0.87/-X 15000=</a:t>
                      </a:r>
                      <a:r>
                        <a:rPr lang="en-US" sz="1800" b="1" baseline="0" dirty="0" err="1" smtClean="0">
                          <a:latin typeface="Calibri"/>
                          <a:cs typeface="Calibri"/>
                        </a:rPr>
                        <a:t>Rs</a:t>
                      </a:r>
                      <a:r>
                        <a:rPr lang="en-US" sz="1800" b="1" baseline="0" dirty="0" smtClean="0">
                          <a:latin typeface="Calibri"/>
                          <a:cs typeface="Calibri"/>
                        </a:rPr>
                        <a:t> 13050/Months </a:t>
                      </a:r>
                    </a:p>
                    <a:p>
                      <a:pPr marL="95885" marR="90805">
                        <a:lnSpc>
                          <a:spcPct val="99300"/>
                        </a:lnSpc>
                        <a:spcBef>
                          <a:spcPts val="280"/>
                        </a:spcBef>
                      </a:pPr>
                      <a:r>
                        <a:rPr lang="en-US" sz="1800" b="1" baseline="0" dirty="0" smtClean="0">
                          <a:latin typeface="Calibri"/>
                          <a:cs typeface="Calibri"/>
                        </a:rPr>
                        <a:t>Per annum: </a:t>
                      </a:r>
                      <a:r>
                        <a:rPr lang="en-US" sz="1800" b="1" baseline="0" dirty="0" err="1" smtClean="0">
                          <a:latin typeface="Calibri"/>
                          <a:cs typeface="Calibri"/>
                        </a:rPr>
                        <a:t>Rs</a:t>
                      </a:r>
                      <a:r>
                        <a:rPr lang="en-US" sz="1800" b="1" baseline="0" dirty="0" smtClean="0">
                          <a:latin typeface="Calibri"/>
                          <a:cs typeface="Calibri"/>
                        </a:rPr>
                        <a:t> 156600/-  </a:t>
                      </a:r>
                      <a:r>
                        <a:rPr lang="en-US" sz="1800" b="1" dirty="0" smtClean="0">
                          <a:latin typeface="Calibri"/>
                          <a:cs typeface="Calibri"/>
                        </a:rPr>
                        <a:t> 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3227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71756"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10</a:t>
                      </a:r>
                      <a:endParaRPr sz="18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227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n-US" sz="1800" b="1" spc="-15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Suitable crops </a:t>
                      </a:r>
                      <a:endParaRPr sz="18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227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95885" marR="977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n-US" sz="1800" b="1" spc="-20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Leafy Vegetables, Cucurbitaceous</a:t>
                      </a:r>
                      <a:r>
                        <a:rPr lang="en-US" sz="1800" b="1" spc="-20" baseline="0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and </a:t>
                      </a:r>
                      <a:r>
                        <a:rPr lang="en-US" sz="1800" b="1" spc="-20" baseline="0" dirty="0" err="1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Solaneceous</a:t>
                      </a:r>
                      <a:r>
                        <a:rPr lang="en-US" sz="1800" b="1" spc="-20" baseline="0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  Crops </a:t>
                      </a:r>
                      <a:endParaRPr sz="18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227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4" name="Picture 8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ED1EC03D-D91F-E6B7-D8F8-11CC319CF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96976" y="17269"/>
            <a:ext cx="995024" cy="978976"/>
          </a:xfrm>
          <a:prstGeom prst="rect">
            <a:avLst/>
          </a:prstGeom>
          <a:noFill/>
        </p:spPr>
      </p:pic>
      <p:pic>
        <p:nvPicPr>
          <p:cNvPr id="5" name="Picture 7" descr="icarlogo.gif">
            <a:extLst>
              <a:ext uri="{FF2B5EF4-FFF2-40B4-BE49-F238E27FC236}">
                <a16:creationId xmlns="" xmlns:a16="http://schemas.microsoft.com/office/drawing/2014/main" id="{8B1C75CC-F561-C0F5-D503-AD64861363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08313" cy="89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D0712D8-0D7B-AC2D-E333-D9FF2EE42F19}"/>
              </a:ext>
            </a:extLst>
          </p:cNvPr>
          <p:cNvSpPr txBox="1"/>
          <p:nvPr/>
        </p:nvSpPr>
        <p:spPr>
          <a:xfrm>
            <a:off x="2569029" y="40090"/>
            <a:ext cx="6915630" cy="65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3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</p:spTree>
    <p:extLst>
      <p:ext uri="{BB962C8B-B14F-4D97-AF65-F5344CB8AC3E}">
        <p14:creationId xmlns:p14="http://schemas.microsoft.com/office/powerpoint/2010/main" val="4329387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793A0268-D986-4258-99C7-6B22BD9EF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96403" y="-1"/>
            <a:ext cx="995599" cy="809898"/>
          </a:xfrm>
          <a:prstGeom prst="rect">
            <a:avLst/>
          </a:prstGeom>
          <a:noFill/>
        </p:spPr>
      </p:pic>
      <p:pic>
        <p:nvPicPr>
          <p:cNvPr id="9" name="Picture 7" descr="icarlogo.gif">
            <a:extLst>
              <a:ext uri="{FF2B5EF4-FFF2-40B4-BE49-F238E27FC236}">
                <a16:creationId xmlns="" xmlns:a16="http://schemas.microsoft.com/office/drawing/2014/main" id="{F03DD97C-955F-4EAF-9C76-FF011B7B329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0740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C5A9C73-3C9F-4F38-891D-7698442FD55D}"/>
              </a:ext>
            </a:extLst>
          </p:cNvPr>
          <p:cNvSpPr txBox="1"/>
          <p:nvPr/>
        </p:nvSpPr>
        <p:spPr>
          <a:xfrm>
            <a:off x="1074034" y="-76200"/>
            <a:ext cx="10000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2383525-F65E-8113-DCA0-B3C9BD94C0A0}"/>
              </a:ext>
            </a:extLst>
          </p:cNvPr>
          <p:cNvSpPr txBox="1"/>
          <p:nvPr/>
        </p:nvSpPr>
        <p:spPr>
          <a:xfrm>
            <a:off x="344557" y="862250"/>
            <a:ext cx="11476382" cy="523220"/>
          </a:xfrm>
          <a:prstGeom prst="rect">
            <a:avLst/>
          </a:prstGeom>
          <a:gradFill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Publication</a:t>
            </a:r>
            <a:endParaRPr lang="en-IN" sz="2800" dirty="0">
              <a:solidFill>
                <a:srgbClr val="FF0000"/>
              </a:solidFill>
            </a:endParaRPr>
          </a:p>
        </p:txBody>
      </p:sp>
      <p:pic>
        <p:nvPicPr>
          <p:cNvPr id="8" name="Picture 7" descr="C:\Users\Inno\Downloads\WhatsApp Image 2023-02-09 at 2.09.30 PM.jpe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557" y="1385470"/>
            <a:ext cx="5803641" cy="5309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DELL\Downloads\IMG_20220209_153752.jpg"/>
          <p:cNvPicPr>
            <a:picLocks noChangeAspect="1" noChangeArrowheads="1"/>
          </p:cNvPicPr>
          <p:nvPr/>
        </p:nvPicPr>
        <p:blipFill>
          <a:blip r:embed="rId5"/>
          <a:srcRect l="1980" t="7914" r="1485"/>
          <a:stretch>
            <a:fillRect/>
          </a:stretch>
        </p:blipFill>
        <p:spPr bwMode="auto">
          <a:xfrm>
            <a:off x="6347791" y="1579418"/>
            <a:ext cx="5677954" cy="49322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00669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5B7F7C3-E6C5-F97B-3EF1-A2BD7D3F0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558" y="1876927"/>
            <a:ext cx="11309684" cy="3898231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err="1" smtClean="0"/>
              <a:t>Krishi</a:t>
            </a:r>
            <a:r>
              <a:rPr lang="en-US" dirty="0" smtClean="0"/>
              <a:t> </a:t>
            </a:r>
            <a:r>
              <a:rPr lang="en-US" dirty="0" err="1"/>
              <a:t>Vigyan</a:t>
            </a:r>
            <a:r>
              <a:rPr lang="en-US" dirty="0"/>
              <a:t> </a:t>
            </a:r>
            <a:r>
              <a:rPr lang="en-US" dirty="0" err="1" smtClean="0"/>
              <a:t>Kendra,Delhi</a:t>
            </a:r>
            <a:r>
              <a:rPr lang="en-US" dirty="0" smtClean="0"/>
              <a:t>  </a:t>
            </a:r>
            <a:r>
              <a:rPr lang="en-US" dirty="0"/>
              <a:t>has </a:t>
            </a:r>
            <a:r>
              <a:rPr lang="en-US" dirty="0" smtClean="0"/>
              <a:t>received a Award with </a:t>
            </a:r>
            <a:r>
              <a:rPr lang="en-US" dirty="0" err="1" smtClean="0"/>
              <a:t>Rs</a:t>
            </a:r>
            <a:r>
              <a:rPr lang="en-US" dirty="0" smtClean="0"/>
              <a:t> 10,000/ during  </a:t>
            </a:r>
            <a:r>
              <a:rPr lang="en-US" b="1" dirty="0"/>
              <a:t>MANAGE Agri Film Festival-2023</a:t>
            </a:r>
            <a:r>
              <a:rPr lang="en-US" dirty="0"/>
              <a:t> in film entitled </a:t>
            </a:r>
            <a:r>
              <a:rPr lang="en-US" b="1" dirty="0" err="1"/>
              <a:t>Agri-Voltaics</a:t>
            </a:r>
            <a:r>
              <a:rPr lang="en-US" b="1" dirty="0"/>
              <a:t> (Solar Farm Demonstration Unit)</a:t>
            </a:r>
            <a:r>
              <a:rPr lang="en-US" dirty="0"/>
              <a:t> </a:t>
            </a:r>
            <a:r>
              <a:rPr lang="en-US" dirty="0" smtClean="0"/>
              <a:t>on </a:t>
            </a:r>
            <a:r>
              <a:rPr lang="en-US" dirty="0"/>
              <a:t>22</a:t>
            </a:r>
            <a:r>
              <a:rPr lang="en-US" baseline="30000" dirty="0"/>
              <a:t>nd</a:t>
            </a:r>
            <a:r>
              <a:rPr lang="en-US" dirty="0"/>
              <a:t> February, 2024 at MANAGE, Hyderabad.</a:t>
            </a:r>
            <a:r>
              <a:rPr lang="sv-SE" dirty="0">
                <a:hlinkClick r:id="rId3" action="ppaction://hlinkfile"/>
              </a:rPr>
              <a:t>G:\KVK Delhi - Solar Farm </a:t>
            </a:r>
            <a:r>
              <a:rPr lang="sv-SE" dirty="0" smtClean="0">
                <a:hlinkClick r:id="rId3" action="ppaction://hlinkfile"/>
              </a:rPr>
              <a:t>Demonstration.mp4</a:t>
            </a:r>
            <a:r>
              <a:rPr lang="sv-SE" dirty="0" smtClean="0"/>
              <a:t> </a:t>
            </a:r>
            <a:r>
              <a:rPr lang="da-DK" dirty="0" smtClean="0">
                <a:hlinkClick r:id="rId4" action="ppaction://hlinkfile"/>
              </a:rPr>
              <a:t>..\</a:t>
            </a:r>
            <a:r>
              <a:rPr lang="da-DK" dirty="0">
                <a:hlinkClick r:id="rId4" action="ppaction://hlinkfile"/>
              </a:rPr>
              <a:t>Desktop\6. Hindi_ KVK (NHRDF), Delhi .pdf</a:t>
            </a:r>
            <a:endParaRPr lang="en-US" dirty="0"/>
          </a:p>
        </p:txBody>
      </p:sp>
      <p:pic>
        <p:nvPicPr>
          <p:cNvPr id="4" name="Picture 7" descr="icarlogo.gif">
            <a:extLst>
              <a:ext uri="{FF2B5EF4-FFF2-40B4-BE49-F238E27FC236}">
                <a16:creationId xmlns="" xmlns:a16="http://schemas.microsoft.com/office/drawing/2014/main" id="{ADCE7562-98EB-FE6D-0F39-D47E6F4A9EE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821" y="-21815"/>
            <a:ext cx="1150712" cy="97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0FEB6A03-3B98-62AE-70A1-6DE06754F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30815" y="0"/>
            <a:ext cx="1161185" cy="1142456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0575D37-153E-B1C1-72E6-9CC830E6B6D3}"/>
              </a:ext>
            </a:extLst>
          </p:cNvPr>
          <p:cNvSpPr txBox="1"/>
          <p:nvPr/>
        </p:nvSpPr>
        <p:spPr>
          <a:xfrm>
            <a:off x="2569029" y="40090"/>
            <a:ext cx="6915630" cy="65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3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</p:spTree>
    <p:extLst>
      <p:ext uri="{BB962C8B-B14F-4D97-AF65-F5344CB8AC3E}">
        <p14:creationId xmlns:p14="http://schemas.microsoft.com/office/powerpoint/2010/main" val="428247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1598533" y="1796926"/>
            <a:ext cx="1191217" cy="27696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724" spc="-9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724" spc="-5" dirty="0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r>
              <a:rPr sz="1724" spc="-18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724" spc="-27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724" spc="-5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1724" spc="-9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724" spc="-5" dirty="0">
                <a:solidFill>
                  <a:srgbClr val="FFFFFF"/>
                </a:solidFill>
                <a:latin typeface="Calibri"/>
                <a:cs typeface="Calibri"/>
              </a:rPr>
              <a:t>nc</a:t>
            </a:r>
            <a:r>
              <a:rPr sz="1724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724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59920" y="3494370"/>
            <a:ext cx="1179115" cy="536053"/>
          </a:xfrm>
          <a:prstGeom prst="rect">
            <a:avLst/>
          </a:prstGeom>
        </p:spPr>
        <p:txBody>
          <a:bodyPr vert="horz" wrap="square" lIns="0" tIns="8645" rIns="0" bIns="0" rtlCol="0">
            <a:spAutoFit/>
          </a:bodyPr>
          <a:lstStyle/>
          <a:p>
            <a:pPr marL="34003" marR="4611" indent="-23053">
              <a:lnSpc>
                <a:spcPct val="101099"/>
              </a:lnSpc>
              <a:spcBef>
                <a:spcPts val="68"/>
              </a:spcBef>
            </a:pPr>
            <a:r>
              <a:rPr sz="1724" spc="-9" dirty="0">
                <a:solidFill>
                  <a:srgbClr val="FFFFFF"/>
                </a:solidFill>
                <a:latin typeface="Calibri"/>
                <a:cs typeface="Calibri"/>
              </a:rPr>
              <a:t>Issues</a:t>
            </a:r>
            <a:r>
              <a:rPr sz="1724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24" spc="-9" dirty="0">
                <a:solidFill>
                  <a:srgbClr val="FFFFFF"/>
                </a:solidFill>
                <a:latin typeface="Calibri"/>
                <a:cs typeface="Calibri"/>
              </a:rPr>
              <a:t>during </a:t>
            </a:r>
            <a:r>
              <a:rPr sz="1724" spc="-37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24" spc="-9" dirty="0">
                <a:solidFill>
                  <a:srgbClr val="FFFFFF"/>
                </a:solidFill>
                <a:latin typeface="Calibri"/>
                <a:cs typeface="Calibri"/>
              </a:rPr>
              <a:t>construction</a:t>
            </a:r>
            <a:endParaRPr sz="1724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59920" y="5327426"/>
            <a:ext cx="1229830" cy="536053"/>
          </a:xfrm>
          <a:prstGeom prst="rect">
            <a:avLst/>
          </a:prstGeom>
        </p:spPr>
        <p:txBody>
          <a:bodyPr vert="horz" wrap="square" lIns="0" tIns="8645" rIns="0" bIns="0" rtlCol="0">
            <a:spAutoFit/>
          </a:bodyPr>
          <a:lstStyle/>
          <a:p>
            <a:pPr marL="11527" marR="4611" indent="112384">
              <a:lnSpc>
                <a:spcPct val="101099"/>
              </a:lnSpc>
              <a:spcBef>
                <a:spcPts val="68"/>
              </a:spcBef>
            </a:pPr>
            <a:r>
              <a:rPr sz="1724" spc="-9" dirty="0">
                <a:solidFill>
                  <a:srgbClr val="FFFFFF"/>
                </a:solidFill>
                <a:latin typeface="Calibri"/>
                <a:cs typeface="Calibri"/>
              </a:rPr>
              <a:t>Agriculture </a:t>
            </a:r>
            <a:r>
              <a:rPr sz="1724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24" spc="-14" dirty="0">
                <a:solidFill>
                  <a:srgbClr val="FFFFFF"/>
                </a:solidFill>
                <a:latin typeface="Calibri"/>
                <a:cs typeface="Calibri"/>
              </a:rPr>
              <a:t>related</a:t>
            </a:r>
            <a:r>
              <a:rPr sz="1724" spc="-6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24" spc="-9" dirty="0">
                <a:solidFill>
                  <a:srgbClr val="FFFFFF"/>
                </a:solidFill>
                <a:latin typeface="Calibri"/>
                <a:cs typeface="Calibri"/>
              </a:rPr>
              <a:t>issues</a:t>
            </a:r>
            <a:endParaRPr sz="1724" dirty="0">
              <a:latin typeface="Calibri"/>
              <a:cs typeface="Calibri"/>
            </a:endParaRPr>
          </a:p>
        </p:txBody>
      </p:sp>
      <p:pic>
        <p:nvPicPr>
          <p:cNvPr id="18" name="Picture 7" descr="icarlogo.gif">
            <a:extLst>
              <a:ext uri="{FF2B5EF4-FFF2-40B4-BE49-F238E27FC236}">
                <a16:creationId xmlns="" xmlns:a16="http://schemas.microsoft.com/office/drawing/2014/main" id="{80E42C03-8B2C-DB00-5CC3-85B4C5C631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369" y="47331"/>
            <a:ext cx="1022873" cy="870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64D82E2-AAE9-E2E3-DB97-DF670FBBAC27}"/>
              </a:ext>
            </a:extLst>
          </p:cNvPr>
          <p:cNvSpPr txBox="1"/>
          <p:nvPr/>
        </p:nvSpPr>
        <p:spPr>
          <a:xfrm>
            <a:off x="2569029" y="40090"/>
            <a:ext cx="6915630" cy="65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3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  <p:pic>
        <p:nvPicPr>
          <p:cNvPr id="20" name="Picture 8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4CB7B707-EC6D-E865-BF2D-C8D91DAEA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71496" y="40090"/>
            <a:ext cx="995024" cy="978976"/>
          </a:xfrm>
          <a:prstGeom prst="rect">
            <a:avLst/>
          </a:prstGeom>
          <a:noFill/>
        </p:spPr>
      </p:pic>
      <p:pic>
        <p:nvPicPr>
          <p:cNvPr id="22" name="Picture 2" descr="C:\Users\dell\Pictures\Manage Award 22022024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750" y="1019066"/>
            <a:ext cx="6868914" cy="550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793A0268-D986-4258-99C7-6B22BD9EF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74399" y="-1"/>
            <a:ext cx="1117603" cy="909146"/>
          </a:xfrm>
          <a:prstGeom prst="rect">
            <a:avLst/>
          </a:prstGeom>
          <a:noFill/>
        </p:spPr>
      </p:pic>
      <p:pic>
        <p:nvPicPr>
          <p:cNvPr id="7" name="Picture 7" descr="icarlogo.gif">
            <a:extLst>
              <a:ext uri="{FF2B5EF4-FFF2-40B4-BE49-F238E27FC236}">
                <a16:creationId xmlns="" xmlns:a16="http://schemas.microsoft.com/office/drawing/2014/main" id="{F03DD97C-955F-4EAF-9C76-FF011B7B329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0740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C5A9C73-3C9F-4F38-891D-7698442FD55D}"/>
              </a:ext>
            </a:extLst>
          </p:cNvPr>
          <p:cNvSpPr txBox="1"/>
          <p:nvPr/>
        </p:nvSpPr>
        <p:spPr>
          <a:xfrm>
            <a:off x="1074034" y="-76200"/>
            <a:ext cx="10000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  <p:pic>
        <p:nvPicPr>
          <p:cNvPr id="10" name="Picture 9"/>
          <p:cNvPicPr/>
          <p:nvPr/>
        </p:nvPicPr>
        <p:blipFill>
          <a:blip r:embed="rId4"/>
          <a:srcRect l="11649" t="32323"/>
          <a:stretch>
            <a:fillRect/>
          </a:stretch>
        </p:blipFill>
        <p:spPr bwMode="auto">
          <a:xfrm>
            <a:off x="326571" y="927464"/>
            <a:ext cx="11403874" cy="492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C5A9C73-3C9F-4F38-891D-7698442FD55D}"/>
              </a:ext>
            </a:extLst>
          </p:cNvPr>
          <p:cNvSpPr txBox="1"/>
          <p:nvPr/>
        </p:nvSpPr>
        <p:spPr>
          <a:xfrm>
            <a:off x="1174182" y="5863046"/>
            <a:ext cx="10000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2519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793A0268-D986-4258-99C7-6B22BD9EF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74399" y="13647"/>
            <a:ext cx="1117603" cy="909146"/>
          </a:xfrm>
          <a:prstGeom prst="rect">
            <a:avLst/>
          </a:prstGeom>
          <a:noFill/>
        </p:spPr>
      </p:pic>
      <p:pic>
        <p:nvPicPr>
          <p:cNvPr id="10" name="Picture 7" descr="icarlogo.gif">
            <a:extLst>
              <a:ext uri="{FF2B5EF4-FFF2-40B4-BE49-F238E27FC236}">
                <a16:creationId xmlns="" xmlns:a16="http://schemas.microsoft.com/office/drawing/2014/main" id="{F03DD97C-955F-4EAF-9C76-FF011B7B329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3648"/>
            <a:ext cx="10740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C5A9C73-3C9F-4F38-891D-7698442FD55D}"/>
              </a:ext>
            </a:extLst>
          </p:cNvPr>
          <p:cNvSpPr txBox="1"/>
          <p:nvPr/>
        </p:nvSpPr>
        <p:spPr>
          <a:xfrm>
            <a:off x="1145860" y="13647"/>
            <a:ext cx="10000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="" xmlns:a16="http://schemas.microsoft.com/office/drawing/2014/main" id="{7D650C86-B403-47BB-8E0C-E3133DEC3F8E}"/>
              </a:ext>
            </a:extLst>
          </p:cNvPr>
          <p:cNvSpPr txBox="1">
            <a:spLocks/>
          </p:cNvSpPr>
          <p:nvPr/>
        </p:nvSpPr>
        <p:spPr>
          <a:xfrm>
            <a:off x="2489775" y="636266"/>
            <a:ext cx="7972096" cy="890871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600" b="1" i="0" u="none" strike="noStrike" kern="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8600" b="1" i="0" u="none" strike="noStrike" kern="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Sankalp</a:t>
            </a:r>
            <a:r>
              <a:rPr kumimoji="0" lang="en-US" altLang="en-US" sz="8600" b="1" i="0" u="none" strike="noStrike" kern="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Se </a:t>
            </a:r>
            <a:r>
              <a:rPr kumimoji="0" lang="en-US" altLang="en-US" sz="8600" b="1" i="0" u="none" strike="noStrike" kern="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Siddhi</a:t>
            </a:r>
            <a:r>
              <a:rPr kumimoji="0" lang="en-US" altLang="en-US" sz="8600" b="1" i="0" u="none" strike="noStrike" kern="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8600" b="1" i="0" u="none" strike="noStrike" kern="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Programme</a:t>
            </a:r>
            <a:endParaRPr kumimoji="0" lang="en-US" altLang="en-US" sz="9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4678" y="1384188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Date – 30/08/2017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3816" y="6182368"/>
            <a:ext cx="11864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Chief Guest– Sh.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Jalaj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Srivastava, Additional Secretary, Ministry of Agriculture &amp; Farmer's Welfare, Govt. of India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AA0FB8C5-D728-4686-8DAD-61ECD4565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6"/>
          <a:stretch>
            <a:fillRect/>
          </a:stretch>
        </p:blipFill>
        <p:spPr bwMode="auto">
          <a:xfrm>
            <a:off x="213816" y="1845853"/>
            <a:ext cx="5581935" cy="4247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3">
            <a:extLst>
              <a:ext uri="{FF2B5EF4-FFF2-40B4-BE49-F238E27FC236}">
                <a16:creationId xmlns="" xmlns:a16="http://schemas.microsoft.com/office/drawing/2014/main" id="{49BE2B2D-A571-43E5-8BEC-F382EC5EE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60162"/>
            <a:ext cx="5882184" cy="4168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94307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A6B7701-9CDF-8934-8215-F97DFD95414C}"/>
              </a:ext>
            </a:extLst>
          </p:cNvPr>
          <p:cNvSpPr txBox="1"/>
          <p:nvPr/>
        </p:nvSpPr>
        <p:spPr>
          <a:xfrm>
            <a:off x="552450" y="3829050"/>
            <a:ext cx="77724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350" spc="4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IN" sz="1350" dirty="0"/>
          </a:p>
        </p:txBody>
      </p:sp>
      <p:sp>
        <p:nvSpPr>
          <p:cNvPr id="2" name="TextBox 6">
            <a:extLst>
              <a:ext uri="{FF2B5EF4-FFF2-40B4-BE49-F238E27FC236}">
                <a16:creationId xmlns="" xmlns:a16="http://schemas.microsoft.com/office/drawing/2014/main" id="{FFF9B05F-6C04-1664-7596-F07D99F3F8D5}"/>
              </a:ext>
            </a:extLst>
          </p:cNvPr>
          <p:cNvSpPr txBox="1"/>
          <p:nvPr/>
        </p:nvSpPr>
        <p:spPr>
          <a:xfrm>
            <a:off x="95250" y="145140"/>
            <a:ext cx="1209675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/>
          <a:srcRect l="50586" t="23958" r="17789" b="9375"/>
          <a:stretch>
            <a:fillRect/>
          </a:stretch>
        </p:blipFill>
        <p:spPr bwMode="auto">
          <a:xfrm>
            <a:off x="3791165" y="683749"/>
            <a:ext cx="5548044" cy="51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7" descr="icarlogo.gif">
            <a:extLst>
              <a:ext uri="{FF2B5EF4-FFF2-40B4-BE49-F238E27FC236}">
                <a16:creationId xmlns="" xmlns:a16="http://schemas.microsoft.com/office/drawing/2014/main" id="{8398E08A-7D87-5659-07C5-BF2F4D329A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3648"/>
            <a:ext cx="10740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C977B585-4ADF-0D75-A16C-1E041D615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74399" y="13647"/>
            <a:ext cx="1117603" cy="9091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7141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DCBC938-8798-D9FB-F2C3-7170625A705D}"/>
              </a:ext>
            </a:extLst>
          </p:cNvPr>
          <p:cNvPicPr/>
          <p:nvPr/>
        </p:nvPicPr>
        <p:blipFill>
          <a:blip r:embed="rId2"/>
          <a:srcRect l="11486" t="9709" r="2406" b="14757"/>
          <a:stretch>
            <a:fillRect/>
          </a:stretch>
        </p:blipFill>
        <p:spPr bwMode="auto">
          <a:xfrm>
            <a:off x="266700" y="490149"/>
            <a:ext cx="5829300" cy="5488891"/>
          </a:xfrm>
          <a:prstGeom prst="rect">
            <a:avLst/>
          </a:prstGeom>
          <a:noFill/>
        </p:spPr>
      </p:pic>
      <p:sp>
        <p:nvSpPr>
          <p:cNvPr id="3" name="TextBox 11">
            <a:extLst>
              <a:ext uri="{FF2B5EF4-FFF2-40B4-BE49-F238E27FC236}">
                <a16:creationId xmlns="" xmlns:a16="http://schemas.microsoft.com/office/drawing/2014/main" id="{07BB8185-6EDD-58A1-7E04-69A6B9DF94E5}"/>
              </a:ext>
            </a:extLst>
          </p:cNvPr>
          <p:cNvSpPr txBox="1"/>
          <p:nvPr/>
        </p:nvSpPr>
        <p:spPr>
          <a:xfrm>
            <a:off x="1" y="5942612"/>
            <a:ext cx="6702188" cy="873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lvl="0">
              <a:defRPr lang="en-US"/>
            </a:defPPr>
            <a:lvl1pPr marL="0" lv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b="1" kern="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NABARD, Delhi - Rs. 24.80 Lakhs (</a:t>
            </a:r>
            <a:r>
              <a:rPr lang="en-US" altLang="en-US" b="1" kern="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NB.Ro.Delhi</a:t>
            </a:r>
            <a:r>
              <a:rPr lang="en-US" altLang="en-US" b="1" kern="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/853/</a:t>
            </a:r>
            <a:r>
              <a:rPr lang="en-US" altLang="en-US" b="1" kern="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CCf</a:t>
            </a:r>
            <a:r>
              <a:rPr lang="en-US" altLang="en-US" b="1" kern="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-KVK-POD 74 (1)/2019-20) / 21</a:t>
            </a:r>
            <a:r>
              <a:rPr lang="en-US" altLang="en-US" b="1" kern="0" baseline="30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en-US" b="1" kern="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October, 2019</a:t>
            </a:r>
            <a:endParaRPr lang="en-US" altLang="en-US" sz="2100" b="1" kern="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1C6A511-EC59-565A-C5C3-3B3DCF618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0" y="490151"/>
            <a:ext cx="5715000" cy="55997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5B9C57C-B1F9-6783-BF89-253B9BE785E9}"/>
              </a:ext>
            </a:extLst>
          </p:cNvPr>
          <p:cNvSpPr txBox="1"/>
          <p:nvPr/>
        </p:nvSpPr>
        <p:spPr>
          <a:xfrm>
            <a:off x="6459301" y="5959484"/>
            <a:ext cx="5562600" cy="743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0247" indent="-70247">
              <a:lnSpc>
                <a:spcPct val="150000"/>
              </a:lnSpc>
            </a:pPr>
            <a:r>
              <a:rPr lang="en-US" altLang="en-US" sz="15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Delhi Transco Limited, (under CSR Initiative), GNCT, Delhi - Rs. 78.45 Lakhs (Purchase order: 5900000035 / 25</a:t>
            </a:r>
            <a:r>
              <a:rPr lang="en-US" altLang="en-US" sz="1500" b="1" kern="0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15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November, 2019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AB3D17C-9C82-D3FE-851B-2821A2969D1C}"/>
              </a:ext>
            </a:extLst>
          </p:cNvPr>
          <p:cNvSpPr txBox="1"/>
          <p:nvPr/>
        </p:nvSpPr>
        <p:spPr>
          <a:xfrm>
            <a:off x="152400" y="790484"/>
            <a:ext cx="28013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kern="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Financial approval</a:t>
            </a:r>
            <a:endParaRPr lang="en-IN" sz="2400" dirty="0"/>
          </a:p>
        </p:txBody>
      </p:sp>
      <p:pic>
        <p:nvPicPr>
          <p:cNvPr id="4" name="Picture 7" descr="icarlogo.gif">
            <a:extLst>
              <a:ext uri="{FF2B5EF4-FFF2-40B4-BE49-F238E27FC236}">
                <a16:creationId xmlns="" xmlns:a16="http://schemas.microsoft.com/office/drawing/2014/main" id="{C1E70B2A-1BE5-DCC4-B825-CA0264D2951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3648"/>
            <a:ext cx="10740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CBCE4F45-D78B-862A-BE6D-678476E71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74399" y="13647"/>
            <a:ext cx="1117603" cy="909146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C6E1458-CD3C-7493-9559-F68101D03112}"/>
              </a:ext>
            </a:extLst>
          </p:cNvPr>
          <p:cNvSpPr txBox="1"/>
          <p:nvPr/>
        </p:nvSpPr>
        <p:spPr>
          <a:xfrm>
            <a:off x="1095817" y="67762"/>
            <a:ext cx="10000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</p:spTree>
    <p:extLst>
      <p:ext uri="{BB962C8B-B14F-4D97-AF65-F5344CB8AC3E}">
        <p14:creationId xmlns:p14="http://schemas.microsoft.com/office/powerpoint/2010/main" val="3044307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E:\New folder (3)\HD1.jpg"/>
          <p:cNvPicPr>
            <a:picLocks noChangeAspect="1" noChangeArrowheads="1"/>
          </p:cNvPicPr>
          <p:nvPr/>
        </p:nvPicPr>
        <p:blipFill>
          <a:blip r:embed="rId2" cstate="print"/>
          <a:srcRect t="15961"/>
          <a:stretch>
            <a:fillRect/>
          </a:stretch>
        </p:blipFill>
        <p:spPr bwMode="auto">
          <a:xfrm>
            <a:off x="0" y="2348613"/>
            <a:ext cx="5991366" cy="433957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912528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kern="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Meeting under chairmanship of Mrs. </a:t>
            </a:r>
            <a:r>
              <a:rPr lang="en-US" altLang="en-US" sz="2800" b="1" kern="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Manisha</a:t>
            </a:r>
            <a:r>
              <a:rPr lang="en-US" altLang="en-US" sz="2800" b="1" kern="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Saxena</a:t>
            </a:r>
            <a:r>
              <a:rPr lang="en-US" altLang="en-US" sz="2800" b="1" kern="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IAS, Divisional Commissioner, GNCT, Delhi (05</a:t>
            </a:r>
            <a:r>
              <a:rPr lang="en-US" altLang="en-US" sz="2800" b="1" kern="0" baseline="300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800" b="1" kern="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October, 2018)</a:t>
            </a:r>
          </a:p>
        </p:txBody>
      </p:sp>
      <p:pic>
        <p:nvPicPr>
          <p:cNvPr id="9" name="Picture 8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793A0268-D986-4258-99C7-6B22BD9EF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74399" y="13647"/>
            <a:ext cx="1117603" cy="909146"/>
          </a:xfrm>
          <a:prstGeom prst="rect">
            <a:avLst/>
          </a:prstGeom>
          <a:noFill/>
        </p:spPr>
      </p:pic>
      <p:pic>
        <p:nvPicPr>
          <p:cNvPr id="10" name="Picture 7" descr="icarlogo.gif">
            <a:extLst>
              <a:ext uri="{FF2B5EF4-FFF2-40B4-BE49-F238E27FC236}">
                <a16:creationId xmlns="" xmlns:a16="http://schemas.microsoft.com/office/drawing/2014/main" id="{F03DD97C-955F-4EAF-9C76-FF011B7B329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3648"/>
            <a:ext cx="10740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C5A9C73-3C9F-4F38-891D-7698442FD55D}"/>
              </a:ext>
            </a:extLst>
          </p:cNvPr>
          <p:cNvSpPr txBox="1"/>
          <p:nvPr/>
        </p:nvSpPr>
        <p:spPr>
          <a:xfrm>
            <a:off x="1074034" y="-62552"/>
            <a:ext cx="10000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  <p:pic>
        <p:nvPicPr>
          <p:cNvPr id="3073" name="Picture 1" descr="J:\Solar Project Journey\Delhi Department Meeting\Committe NCT Delhi-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91368" y="2286000"/>
            <a:ext cx="6173336" cy="4449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4307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fbcdn-sphotos-f-a.akamaihd.net/hphotos-ak-xap1/t1.0-9/62519_468927173152181_183490089_n.jpg">
            <a:extLst>
              <a:ext uri="{FF2B5EF4-FFF2-40B4-BE49-F238E27FC236}">
                <a16:creationId xmlns="" xmlns:a16="http://schemas.microsoft.com/office/drawing/2014/main" id="{793A0268-D986-4258-99C7-6B22BD9EF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74399" y="13647"/>
            <a:ext cx="1117603" cy="909146"/>
          </a:xfrm>
          <a:prstGeom prst="rect">
            <a:avLst/>
          </a:prstGeom>
          <a:noFill/>
        </p:spPr>
      </p:pic>
      <p:pic>
        <p:nvPicPr>
          <p:cNvPr id="10" name="Picture 7" descr="icarlogo.gif">
            <a:extLst>
              <a:ext uri="{FF2B5EF4-FFF2-40B4-BE49-F238E27FC236}">
                <a16:creationId xmlns="" xmlns:a16="http://schemas.microsoft.com/office/drawing/2014/main" id="{F03DD97C-955F-4EAF-9C76-FF011B7B329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3648"/>
            <a:ext cx="10740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C5A9C73-3C9F-4F38-891D-7698442FD55D}"/>
              </a:ext>
            </a:extLst>
          </p:cNvPr>
          <p:cNvSpPr txBox="1"/>
          <p:nvPr/>
        </p:nvSpPr>
        <p:spPr>
          <a:xfrm>
            <a:off x="1074034" y="-62552"/>
            <a:ext cx="10000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KVK (NHRDF), Delhi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587" y="887087"/>
            <a:ext cx="121236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kern="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Selection of site by official from Solar </a:t>
            </a:r>
            <a:r>
              <a:rPr lang="en-US" altLang="en-US" sz="2800" b="1" kern="0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</a:t>
            </a:r>
          </a:p>
          <a:p>
            <a:pPr algn="ctr"/>
            <a:r>
              <a:rPr lang="en-US" altLang="en-US" sz="2800" b="1" kern="0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GNCT Delhi, NAFED,  BSES and vendor on 19 August, 2020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/>
          <a:srcRect t="12955"/>
          <a:stretch>
            <a:fillRect/>
          </a:stretch>
        </p:blipFill>
        <p:spPr bwMode="auto">
          <a:xfrm>
            <a:off x="241739" y="1970693"/>
            <a:ext cx="11950261" cy="4887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94307860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/>
      <a:bodyPr>
        <a:spAutoFit/>
      </a:bodyPr>
      <a:lstStyle>
        <a:defPPr algn="just" eaLnBrk="1" hangingPunct="1">
          <a:spcAft>
            <a:spcPts val="1200"/>
          </a:spcAft>
          <a:buFont typeface="Arial" charset="0"/>
          <a:buChar char="•"/>
          <a:defRPr sz="2000" b="1" dirty="0">
            <a:solidFill>
              <a:srgbClr val="000080"/>
            </a:solidFill>
            <a:latin typeface="Arial Narrow"/>
            <a:cs typeface="Arial Narrow"/>
          </a:defRPr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9862</TotalTime>
  <Words>1092</Words>
  <Application>Microsoft Office PowerPoint</Application>
  <PresentationFormat>Custom</PresentationFormat>
  <Paragraphs>170</Paragraphs>
  <Slides>43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Unique Layout design …</vt:lpstr>
      <vt:lpstr>Structural 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Summary of Achievements KVK…………………………… 2011-2018</dc:title>
  <dc:creator>KVK</dc:creator>
  <cp:lastModifiedBy>dell</cp:lastModifiedBy>
  <cp:revision>980</cp:revision>
  <cp:lastPrinted>2024-02-21T05:58:02Z</cp:lastPrinted>
  <dcterms:modified xsi:type="dcterms:W3CDTF">2024-02-24T17:45:24Z</dcterms:modified>
</cp:coreProperties>
</file>